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4"/>
  </p:sldMasterIdLst>
  <p:notesMasterIdLst>
    <p:notesMasterId r:id="rId29"/>
  </p:notesMasterIdLst>
  <p:sldIdLst>
    <p:sldId id="257" r:id="rId5"/>
    <p:sldId id="291" r:id="rId6"/>
    <p:sldId id="336" r:id="rId7"/>
    <p:sldId id="355" r:id="rId8"/>
    <p:sldId id="335" r:id="rId9"/>
    <p:sldId id="347" r:id="rId10"/>
    <p:sldId id="338" r:id="rId11"/>
    <p:sldId id="356" r:id="rId12"/>
    <p:sldId id="344" r:id="rId13"/>
    <p:sldId id="342" r:id="rId14"/>
    <p:sldId id="348" r:id="rId15"/>
    <p:sldId id="350" r:id="rId16"/>
    <p:sldId id="349" r:id="rId17"/>
    <p:sldId id="357" r:id="rId18"/>
    <p:sldId id="340" r:id="rId19"/>
    <p:sldId id="343" r:id="rId20"/>
    <p:sldId id="341" r:id="rId21"/>
    <p:sldId id="339" r:id="rId22"/>
    <p:sldId id="351" r:id="rId23"/>
    <p:sldId id="352" r:id="rId24"/>
    <p:sldId id="353" r:id="rId25"/>
    <p:sldId id="358" r:id="rId26"/>
    <p:sldId id="337" r:id="rId27"/>
    <p:sldId id="354" r:id="rId2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DB5FF2ED-5567-445A-B3E0-3393544B04A6}" v="675" dt="2022-05-11T04:00:20.336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46F890A9-2807-4EBB-B81D-B2AA78EC7F39}" styleName="Dark Style 2 - Accent 5/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5202B0CA-FC54-4496-8BCA-5EF66A818D29}" styleName="Dark Style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91EBBBCC-DAD2-459C-BE2E-F6DE35CF9A28}" styleName="Dark Style 2 - Accent 3/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D113A9D2-9D6B-4929-AA2D-F23B5EE8CBE7}" styleName="Themed Style 2 - Accent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912C8C85-51F0-491E-9774-3900AFEF0FD7}" styleName="Light Style 2 - Accent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D7AC3CCA-C797-4891-BE02-D94E43425B78}" styleName="Medium Style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015" autoAdjust="0"/>
    <p:restoredTop sz="94053" autoAdjust="0"/>
  </p:normalViewPr>
  <p:slideViewPr>
    <p:cSldViewPr snapToGrid="0">
      <p:cViewPr varScale="1">
        <p:scale>
          <a:sx n="88" d="100"/>
          <a:sy n="88" d="100"/>
        </p:scale>
        <p:origin x="200" y="5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34" Type="http://schemas.microsoft.com/office/2015/10/relationships/revisionInfo" Target="revisionInfo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notesMaster" Target="notesMasters/notes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presProps" Target="presProps.xml"/><Relationship Id="rId8" Type="http://schemas.openxmlformats.org/officeDocument/2006/relationships/slide" Target="slides/slide4.xml"/></Relationships>
</file>

<file path=ppt/media/image1.jpg>
</file>

<file path=ppt/media/image10.png>
</file>

<file path=ppt/media/image11.gif>
</file>

<file path=ppt/media/image12.gif>
</file>

<file path=ppt/media/image13.gif>
</file>

<file path=ppt/media/image14.gif>
</file>

<file path=ppt/media/image15.gif>
</file>

<file path=ppt/media/image16.png>
</file>

<file path=ppt/media/image17.png>
</file>

<file path=ppt/media/image18.jpeg>
</file>

<file path=ppt/media/image19.jpeg>
</file>

<file path=ppt/media/image2.jpeg>
</file>

<file path=ppt/media/image20.png>
</file>

<file path=ppt/media/image21.png>
</file>

<file path=ppt/media/image22.tiff>
</file>

<file path=ppt/media/image23.png>
</file>

<file path=ppt/media/image24.gif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PH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666E1FD-E7A0-497B-BBC0-740BAAC97C64}" type="datetimeFigureOut">
              <a:rPr lang="en-PH" smtClean="0"/>
              <a:t>8/30/23</a:t>
            </a:fld>
            <a:endParaRPr lang="en-PH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PH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P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E90CCE9-4AAE-4E1F-85AD-521A406D6524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155985558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P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90CCE9-4AAE-4E1F-85AD-521A406D6524}" type="slidenum">
              <a:rPr lang="en-PH" smtClean="0"/>
              <a:t>1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133884034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0" i="0" dirty="0">
                <a:solidFill>
                  <a:srgbClr val="000000"/>
                </a:solidFill>
                <a:effectLst/>
                <a:latin typeface="Charter"/>
              </a:rPr>
              <a:t>Have you asked yourself the question, why do people organize?</a:t>
            </a:r>
          </a:p>
          <a:p>
            <a:endParaRPr lang="en-US" b="0" i="0" dirty="0">
              <a:solidFill>
                <a:srgbClr val="000000"/>
              </a:solidFill>
              <a:effectLst/>
              <a:latin typeface="Charter"/>
            </a:endParaRPr>
          </a:p>
          <a:p>
            <a:r>
              <a:rPr lang="en-US" b="0" i="0" dirty="0">
                <a:solidFill>
                  <a:srgbClr val="000000"/>
                </a:solidFill>
                <a:effectLst/>
                <a:latin typeface="Charter"/>
              </a:rPr>
              <a:t>Lets go to the psychology of organizing</a:t>
            </a:r>
          </a:p>
          <a:p>
            <a:endParaRPr lang="en-US" b="0" i="0" dirty="0">
              <a:solidFill>
                <a:srgbClr val="000000"/>
              </a:solidFill>
              <a:effectLst/>
              <a:latin typeface="Charter"/>
            </a:endParaRPr>
          </a:p>
          <a:p>
            <a:r>
              <a:rPr lang="en-US" b="0" i="0" dirty="0">
                <a:solidFill>
                  <a:srgbClr val="000000"/>
                </a:solidFill>
                <a:effectLst/>
                <a:latin typeface="Charter"/>
              </a:rPr>
              <a:t>This predictability applies within the context of our homes, manifesting through the concept of organization</a:t>
            </a:r>
            <a:endParaRPr lang="en-P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90CCE9-4AAE-4E1F-85AD-521A406D6524}" type="slidenum">
              <a:rPr lang="en-PH" smtClean="0"/>
              <a:t>10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229157194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0" i="0" dirty="0">
                <a:solidFill>
                  <a:srgbClr val="000000"/>
                </a:solidFill>
                <a:effectLst/>
                <a:latin typeface="Charter"/>
              </a:rPr>
              <a:t>Have you asked yourself the question, why do people organize?</a:t>
            </a:r>
          </a:p>
          <a:p>
            <a:endParaRPr lang="en-US" b="0" i="0" dirty="0">
              <a:solidFill>
                <a:srgbClr val="000000"/>
              </a:solidFill>
              <a:effectLst/>
              <a:latin typeface="Charter"/>
            </a:endParaRPr>
          </a:p>
          <a:p>
            <a:r>
              <a:rPr lang="en-US" b="0" i="0" dirty="0">
                <a:solidFill>
                  <a:srgbClr val="000000"/>
                </a:solidFill>
                <a:effectLst/>
                <a:latin typeface="Charter"/>
              </a:rPr>
              <a:t>Lets go to the psychology of organizing</a:t>
            </a:r>
          </a:p>
          <a:p>
            <a:endParaRPr lang="en-US" b="0" i="0" dirty="0">
              <a:solidFill>
                <a:srgbClr val="000000"/>
              </a:solidFill>
              <a:effectLst/>
              <a:latin typeface="Charter"/>
            </a:endParaRPr>
          </a:p>
          <a:p>
            <a:r>
              <a:rPr lang="en-US" b="0" i="0" dirty="0">
                <a:solidFill>
                  <a:srgbClr val="000000"/>
                </a:solidFill>
                <a:effectLst/>
                <a:latin typeface="Charter"/>
              </a:rPr>
              <a:t>This predictability applies within the context of our homes, manifesting through the concept of organization</a:t>
            </a:r>
            <a:endParaRPr lang="en-P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90CCE9-4AAE-4E1F-85AD-521A406D6524}" type="slidenum">
              <a:rPr lang="en-PH" smtClean="0"/>
              <a:t>11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239794305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0" i="0" dirty="0">
                <a:solidFill>
                  <a:srgbClr val="000000"/>
                </a:solidFill>
                <a:effectLst/>
                <a:latin typeface="Charter"/>
              </a:rPr>
              <a:t>Have you asked yourself the question, why do people organize?</a:t>
            </a:r>
          </a:p>
          <a:p>
            <a:endParaRPr lang="en-US" b="0" i="0" dirty="0">
              <a:solidFill>
                <a:srgbClr val="000000"/>
              </a:solidFill>
              <a:effectLst/>
              <a:latin typeface="Charter"/>
            </a:endParaRPr>
          </a:p>
          <a:p>
            <a:r>
              <a:rPr lang="en-US" b="0" i="0" dirty="0">
                <a:solidFill>
                  <a:srgbClr val="000000"/>
                </a:solidFill>
                <a:effectLst/>
                <a:latin typeface="Charter"/>
              </a:rPr>
              <a:t>Lets go to the psychology of organizing</a:t>
            </a:r>
          </a:p>
          <a:p>
            <a:endParaRPr lang="en-US" b="0" i="0" dirty="0">
              <a:solidFill>
                <a:srgbClr val="000000"/>
              </a:solidFill>
              <a:effectLst/>
              <a:latin typeface="Charter"/>
            </a:endParaRPr>
          </a:p>
          <a:p>
            <a:r>
              <a:rPr lang="en-US" b="0" i="0" dirty="0">
                <a:solidFill>
                  <a:srgbClr val="000000"/>
                </a:solidFill>
                <a:effectLst/>
                <a:latin typeface="Charter"/>
              </a:rPr>
              <a:t>This predictability applies within the context of our homes, manifesting through the concept of organization</a:t>
            </a:r>
            <a:endParaRPr lang="en-P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90CCE9-4AAE-4E1F-85AD-521A406D6524}" type="slidenum">
              <a:rPr lang="en-PH" smtClean="0"/>
              <a:t>12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393844116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0" i="0" dirty="0">
                <a:solidFill>
                  <a:srgbClr val="000000"/>
                </a:solidFill>
                <a:effectLst/>
                <a:latin typeface="Charter"/>
              </a:rPr>
              <a:t>Have you asked yourself the question, why do people organize?</a:t>
            </a:r>
          </a:p>
          <a:p>
            <a:endParaRPr lang="en-US" b="0" i="0" dirty="0">
              <a:solidFill>
                <a:srgbClr val="000000"/>
              </a:solidFill>
              <a:effectLst/>
              <a:latin typeface="Charter"/>
            </a:endParaRPr>
          </a:p>
          <a:p>
            <a:r>
              <a:rPr lang="en-US" b="0" i="0" dirty="0">
                <a:solidFill>
                  <a:srgbClr val="000000"/>
                </a:solidFill>
                <a:effectLst/>
                <a:latin typeface="Charter"/>
              </a:rPr>
              <a:t>Lets go to the psychology of organizing</a:t>
            </a:r>
          </a:p>
          <a:p>
            <a:endParaRPr lang="en-US" b="0" i="0" dirty="0">
              <a:solidFill>
                <a:srgbClr val="000000"/>
              </a:solidFill>
              <a:effectLst/>
              <a:latin typeface="Charter"/>
            </a:endParaRPr>
          </a:p>
          <a:p>
            <a:r>
              <a:rPr lang="en-US" b="0" i="0" dirty="0">
                <a:solidFill>
                  <a:srgbClr val="000000"/>
                </a:solidFill>
                <a:effectLst/>
                <a:latin typeface="Charter"/>
              </a:rPr>
              <a:t>This predictability applies within the context of our homes, manifesting through the concept of organization</a:t>
            </a:r>
            <a:endParaRPr lang="en-P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90CCE9-4AAE-4E1F-85AD-521A406D6524}" type="slidenum">
              <a:rPr lang="en-PH" smtClean="0"/>
              <a:t>13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115658572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0" i="0" dirty="0">
                <a:solidFill>
                  <a:srgbClr val="000000"/>
                </a:solidFill>
                <a:effectLst/>
                <a:latin typeface="Charter"/>
              </a:rPr>
              <a:t>Have you asked yourself the question, why do people organize?</a:t>
            </a:r>
          </a:p>
          <a:p>
            <a:endParaRPr lang="en-US" b="0" i="0" dirty="0">
              <a:solidFill>
                <a:srgbClr val="000000"/>
              </a:solidFill>
              <a:effectLst/>
              <a:latin typeface="Charter"/>
            </a:endParaRPr>
          </a:p>
          <a:p>
            <a:r>
              <a:rPr lang="en-US" b="0" i="0" dirty="0">
                <a:solidFill>
                  <a:srgbClr val="000000"/>
                </a:solidFill>
                <a:effectLst/>
                <a:latin typeface="Charter"/>
              </a:rPr>
              <a:t>Lets go to the psychology of organizing</a:t>
            </a:r>
          </a:p>
          <a:p>
            <a:endParaRPr lang="en-US" b="0" i="0" dirty="0">
              <a:solidFill>
                <a:srgbClr val="000000"/>
              </a:solidFill>
              <a:effectLst/>
              <a:latin typeface="Charter"/>
            </a:endParaRPr>
          </a:p>
          <a:p>
            <a:r>
              <a:rPr lang="en-US" b="0" i="0" dirty="0">
                <a:solidFill>
                  <a:srgbClr val="000000"/>
                </a:solidFill>
                <a:effectLst/>
                <a:latin typeface="Charter"/>
              </a:rPr>
              <a:t>This predictability applies within the context of our homes, manifesting through the concept of organization</a:t>
            </a:r>
            <a:endParaRPr lang="en-P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90CCE9-4AAE-4E1F-85AD-521A406D6524}" type="slidenum">
              <a:rPr lang="en-PH" smtClean="0"/>
              <a:t>14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220360039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0" i="0" dirty="0">
                <a:solidFill>
                  <a:srgbClr val="000000"/>
                </a:solidFill>
                <a:effectLst/>
                <a:latin typeface="Charter"/>
              </a:rPr>
              <a:t>Have you asked yourself the question, why do people organize?</a:t>
            </a:r>
          </a:p>
          <a:p>
            <a:endParaRPr lang="en-US" b="0" i="0" dirty="0">
              <a:solidFill>
                <a:srgbClr val="000000"/>
              </a:solidFill>
              <a:effectLst/>
              <a:latin typeface="Charter"/>
            </a:endParaRPr>
          </a:p>
          <a:p>
            <a:r>
              <a:rPr lang="en-US" b="0" i="0" dirty="0">
                <a:solidFill>
                  <a:srgbClr val="000000"/>
                </a:solidFill>
                <a:effectLst/>
                <a:latin typeface="Charter"/>
              </a:rPr>
              <a:t>Lets go to the psychology of organizing</a:t>
            </a:r>
          </a:p>
          <a:p>
            <a:endParaRPr lang="en-US" b="0" i="0" dirty="0">
              <a:solidFill>
                <a:srgbClr val="000000"/>
              </a:solidFill>
              <a:effectLst/>
              <a:latin typeface="Charter"/>
            </a:endParaRPr>
          </a:p>
          <a:p>
            <a:r>
              <a:rPr lang="en-US" b="0" i="0" dirty="0">
                <a:solidFill>
                  <a:srgbClr val="000000"/>
                </a:solidFill>
                <a:effectLst/>
                <a:latin typeface="Charter"/>
              </a:rPr>
              <a:t>This predictability applies within the context of our homes, manifesting through the concept of organization</a:t>
            </a:r>
            <a:endParaRPr lang="en-P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90CCE9-4AAE-4E1F-85AD-521A406D6524}" type="slidenum">
              <a:rPr lang="en-PH" smtClean="0"/>
              <a:t>15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5405619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0" i="0" dirty="0">
                <a:solidFill>
                  <a:srgbClr val="000000"/>
                </a:solidFill>
                <a:effectLst/>
                <a:latin typeface="Charter"/>
              </a:rPr>
              <a:t>Have you asked yourself the question, why do people organize?</a:t>
            </a:r>
          </a:p>
          <a:p>
            <a:endParaRPr lang="en-US" b="0" i="0" dirty="0">
              <a:solidFill>
                <a:srgbClr val="000000"/>
              </a:solidFill>
              <a:effectLst/>
              <a:latin typeface="Charter"/>
            </a:endParaRPr>
          </a:p>
          <a:p>
            <a:r>
              <a:rPr lang="en-US" b="0" i="0" dirty="0">
                <a:solidFill>
                  <a:srgbClr val="000000"/>
                </a:solidFill>
                <a:effectLst/>
                <a:latin typeface="Charter"/>
              </a:rPr>
              <a:t>Lets go to the psychology of organizing</a:t>
            </a:r>
          </a:p>
          <a:p>
            <a:endParaRPr lang="en-US" b="0" i="0" dirty="0">
              <a:solidFill>
                <a:srgbClr val="000000"/>
              </a:solidFill>
              <a:effectLst/>
              <a:latin typeface="Charter"/>
            </a:endParaRPr>
          </a:p>
          <a:p>
            <a:r>
              <a:rPr lang="en-US" b="0" i="0" dirty="0">
                <a:solidFill>
                  <a:srgbClr val="000000"/>
                </a:solidFill>
                <a:effectLst/>
                <a:latin typeface="Charter"/>
              </a:rPr>
              <a:t>This predictability applies within the context of our homes, manifesting through the concept of organization</a:t>
            </a:r>
            <a:endParaRPr lang="en-P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90CCE9-4AAE-4E1F-85AD-521A406D6524}" type="slidenum">
              <a:rPr lang="en-PH" smtClean="0"/>
              <a:t>16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87979311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0" i="0" dirty="0">
                <a:solidFill>
                  <a:srgbClr val="000000"/>
                </a:solidFill>
                <a:effectLst/>
                <a:latin typeface="Charter"/>
              </a:rPr>
              <a:t>Have you asked yourself the question, why do people organize?</a:t>
            </a:r>
          </a:p>
          <a:p>
            <a:endParaRPr lang="en-US" b="0" i="0" dirty="0">
              <a:solidFill>
                <a:srgbClr val="000000"/>
              </a:solidFill>
              <a:effectLst/>
              <a:latin typeface="Charter"/>
            </a:endParaRPr>
          </a:p>
          <a:p>
            <a:r>
              <a:rPr lang="en-US" b="0" i="0" dirty="0">
                <a:solidFill>
                  <a:srgbClr val="000000"/>
                </a:solidFill>
                <a:effectLst/>
                <a:latin typeface="Charter"/>
              </a:rPr>
              <a:t>Lets go to the psychology of organizing</a:t>
            </a:r>
          </a:p>
          <a:p>
            <a:endParaRPr lang="en-US" b="0" i="0" dirty="0">
              <a:solidFill>
                <a:srgbClr val="000000"/>
              </a:solidFill>
              <a:effectLst/>
              <a:latin typeface="Charter"/>
            </a:endParaRPr>
          </a:p>
          <a:p>
            <a:r>
              <a:rPr lang="en-US" b="0" i="0" dirty="0">
                <a:solidFill>
                  <a:srgbClr val="000000"/>
                </a:solidFill>
                <a:effectLst/>
                <a:latin typeface="Charter"/>
              </a:rPr>
              <a:t>This predictability applies within the context of our homes, manifesting through the concept of organization</a:t>
            </a:r>
            <a:endParaRPr lang="en-P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90CCE9-4AAE-4E1F-85AD-521A406D6524}" type="slidenum">
              <a:rPr lang="en-PH" smtClean="0"/>
              <a:t>17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417551271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0" i="0" dirty="0">
                <a:solidFill>
                  <a:srgbClr val="000000"/>
                </a:solidFill>
                <a:effectLst/>
                <a:latin typeface="Charter"/>
              </a:rPr>
              <a:t>Have you asked yourself the question, why do people organize?</a:t>
            </a:r>
          </a:p>
          <a:p>
            <a:endParaRPr lang="en-US" b="0" i="0" dirty="0">
              <a:solidFill>
                <a:srgbClr val="000000"/>
              </a:solidFill>
              <a:effectLst/>
              <a:latin typeface="Charter"/>
            </a:endParaRPr>
          </a:p>
          <a:p>
            <a:r>
              <a:rPr lang="en-US" b="0" i="0" dirty="0">
                <a:solidFill>
                  <a:srgbClr val="000000"/>
                </a:solidFill>
                <a:effectLst/>
                <a:latin typeface="Charter"/>
              </a:rPr>
              <a:t>Lets go to the psychology of organizing</a:t>
            </a:r>
          </a:p>
          <a:p>
            <a:endParaRPr lang="en-US" b="0" i="0" dirty="0">
              <a:solidFill>
                <a:srgbClr val="000000"/>
              </a:solidFill>
              <a:effectLst/>
              <a:latin typeface="Charter"/>
            </a:endParaRPr>
          </a:p>
          <a:p>
            <a:r>
              <a:rPr lang="en-US" b="0" i="0" dirty="0">
                <a:solidFill>
                  <a:srgbClr val="000000"/>
                </a:solidFill>
                <a:effectLst/>
                <a:latin typeface="Charter"/>
              </a:rPr>
              <a:t>This predictability applies within the context of our homes, manifesting through the concept of organization</a:t>
            </a:r>
            <a:endParaRPr lang="en-P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90CCE9-4AAE-4E1F-85AD-521A406D6524}" type="slidenum">
              <a:rPr lang="en-PH" smtClean="0"/>
              <a:t>18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31969894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0" i="0" dirty="0">
                <a:solidFill>
                  <a:srgbClr val="000000"/>
                </a:solidFill>
                <a:effectLst/>
                <a:latin typeface="Charter"/>
              </a:rPr>
              <a:t>Have you asked yourself the question, why do people organize?</a:t>
            </a:r>
          </a:p>
          <a:p>
            <a:endParaRPr lang="en-US" b="0" i="0" dirty="0">
              <a:solidFill>
                <a:srgbClr val="000000"/>
              </a:solidFill>
              <a:effectLst/>
              <a:latin typeface="Charter"/>
            </a:endParaRPr>
          </a:p>
          <a:p>
            <a:r>
              <a:rPr lang="en-US" b="0" i="0" dirty="0">
                <a:solidFill>
                  <a:srgbClr val="000000"/>
                </a:solidFill>
                <a:effectLst/>
                <a:latin typeface="Charter"/>
              </a:rPr>
              <a:t>Lets go to the psychology of organizing</a:t>
            </a:r>
          </a:p>
          <a:p>
            <a:endParaRPr lang="en-US" b="0" i="0" dirty="0">
              <a:solidFill>
                <a:srgbClr val="000000"/>
              </a:solidFill>
              <a:effectLst/>
              <a:latin typeface="Charter"/>
            </a:endParaRPr>
          </a:p>
          <a:p>
            <a:r>
              <a:rPr lang="en-US" b="0" i="0" dirty="0">
                <a:solidFill>
                  <a:srgbClr val="000000"/>
                </a:solidFill>
                <a:effectLst/>
                <a:latin typeface="Charter"/>
              </a:rPr>
              <a:t>This predictability applies within the context of our homes, manifesting through the concept of organization</a:t>
            </a:r>
            <a:endParaRPr lang="en-P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90CCE9-4AAE-4E1F-85AD-521A406D6524}" type="slidenum">
              <a:rPr lang="en-PH" smtClean="0"/>
              <a:t>19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319576190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0" i="0" dirty="0">
                <a:solidFill>
                  <a:srgbClr val="000000"/>
                </a:solidFill>
                <a:effectLst/>
                <a:latin typeface="Charter"/>
              </a:rPr>
              <a:t>Have you asked yourself the question, why do people organize?</a:t>
            </a:r>
          </a:p>
          <a:p>
            <a:endParaRPr lang="en-US" b="0" i="0" dirty="0">
              <a:solidFill>
                <a:srgbClr val="000000"/>
              </a:solidFill>
              <a:effectLst/>
              <a:latin typeface="Charter"/>
            </a:endParaRPr>
          </a:p>
          <a:p>
            <a:r>
              <a:rPr lang="en-US" b="0" i="0" dirty="0">
                <a:solidFill>
                  <a:srgbClr val="000000"/>
                </a:solidFill>
                <a:effectLst/>
                <a:latin typeface="Charter"/>
              </a:rPr>
              <a:t>Lets go to the psychology of organizing</a:t>
            </a:r>
          </a:p>
          <a:p>
            <a:endParaRPr lang="en-US" b="0" i="0" dirty="0">
              <a:solidFill>
                <a:srgbClr val="000000"/>
              </a:solidFill>
              <a:effectLst/>
              <a:latin typeface="Charter"/>
            </a:endParaRPr>
          </a:p>
          <a:p>
            <a:r>
              <a:rPr lang="en-US" b="0" i="0" dirty="0">
                <a:solidFill>
                  <a:srgbClr val="000000"/>
                </a:solidFill>
                <a:effectLst/>
                <a:latin typeface="Charter"/>
              </a:rPr>
              <a:t>This predictability applies within the context of our homes, manifesting through the concept of organization</a:t>
            </a:r>
            <a:endParaRPr lang="en-P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90CCE9-4AAE-4E1F-85AD-521A406D6524}" type="slidenum">
              <a:rPr lang="en-PH" smtClean="0"/>
              <a:t>2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1265636569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0" i="0" dirty="0">
                <a:solidFill>
                  <a:srgbClr val="000000"/>
                </a:solidFill>
                <a:effectLst/>
                <a:latin typeface="Charter"/>
              </a:rPr>
              <a:t>Have you asked yourself the question, why do people organize?</a:t>
            </a:r>
          </a:p>
          <a:p>
            <a:endParaRPr lang="en-US" b="0" i="0" dirty="0">
              <a:solidFill>
                <a:srgbClr val="000000"/>
              </a:solidFill>
              <a:effectLst/>
              <a:latin typeface="Charter"/>
            </a:endParaRPr>
          </a:p>
          <a:p>
            <a:r>
              <a:rPr lang="en-US" b="0" i="0" dirty="0">
                <a:solidFill>
                  <a:srgbClr val="000000"/>
                </a:solidFill>
                <a:effectLst/>
                <a:latin typeface="Charter"/>
              </a:rPr>
              <a:t>Lets go to the psychology of organizing</a:t>
            </a:r>
          </a:p>
          <a:p>
            <a:endParaRPr lang="en-US" b="0" i="0" dirty="0">
              <a:solidFill>
                <a:srgbClr val="000000"/>
              </a:solidFill>
              <a:effectLst/>
              <a:latin typeface="Charter"/>
            </a:endParaRPr>
          </a:p>
          <a:p>
            <a:r>
              <a:rPr lang="en-US" b="0" i="0" dirty="0">
                <a:solidFill>
                  <a:srgbClr val="000000"/>
                </a:solidFill>
                <a:effectLst/>
                <a:latin typeface="Charter"/>
              </a:rPr>
              <a:t>This predictability applies within the context of our homes, manifesting through the concept of organization</a:t>
            </a:r>
            <a:endParaRPr lang="en-P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90CCE9-4AAE-4E1F-85AD-521A406D6524}" type="slidenum">
              <a:rPr lang="en-PH" smtClean="0"/>
              <a:t>20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2984933465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0" i="0" dirty="0">
                <a:solidFill>
                  <a:srgbClr val="000000"/>
                </a:solidFill>
                <a:effectLst/>
                <a:latin typeface="Charter"/>
              </a:rPr>
              <a:t>Have you asked yourself the question, why do people organize?</a:t>
            </a:r>
          </a:p>
          <a:p>
            <a:endParaRPr lang="en-US" b="0" i="0" dirty="0">
              <a:solidFill>
                <a:srgbClr val="000000"/>
              </a:solidFill>
              <a:effectLst/>
              <a:latin typeface="Charter"/>
            </a:endParaRPr>
          </a:p>
          <a:p>
            <a:r>
              <a:rPr lang="en-US" b="0" i="0" dirty="0">
                <a:solidFill>
                  <a:srgbClr val="000000"/>
                </a:solidFill>
                <a:effectLst/>
                <a:latin typeface="Charter"/>
              </a:rPr>
              <a:t>Lets go to the psychology of organizing</a:t>
            </a:r>
          </a:p>
          <a:p>
            <a:endParaRPr lang="en-US" b="0" i="0" dirty="0">
              <a:solidFill>
                <a:srgbClr val="000000"/>
              </a:solidFill>
              <a:effectLst/>
              <a:latin typeface="Charter"/>
            </a:endParaRPr>
          </a:p>
          <a:p>
            <a:r>
              <a:rPr lang="en-US" b="0" i="0" dirty="0">
                <a:solidFill>
                  <a:srgbClr val="000000"/>
                </a:solidFill>
                <a:effectLst/>
                <a:latin typeface="Charter"/>
              </a:rPr>
              <a:t>This predictability applies within the context of our homes, manifesting through the concept of organization</a:t>
            </a:r>
            <a:endParaRPr lang="en-P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90CCE9-4AAE-4E1F-85AD-521A406D6524}" type="slidenum">
              <a:rPr lang="en-PH" smtClean="0"/>
              <a:t>21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1170686462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0" i="0" dirty="0">
                <a:solidFill>
                  <a:srgbClr val="000000"/>
                </a:solidFill>
                <a:effectLst/>
                <a:latin typeface="Charter"/>
              </a:rPr>
              <a:t>Have you asked yourself the question, why do people organize?</a:t>
            </a:r>
          </a:p>
          <a:p>
            <a:endParaRPr lang="en-US" b="0" i="0" dirty="0">
              <a:solidFill>
                <a:srgbClr val="000000"/>
              </a:solidFill>
              <a:effectLst/>
              <a:latin typeface="Charter"/>
            </a:endParaRPr>
          </a:p>
          <a:p>
            <a:r>
              <a:rPr lang="en-US" b="0" i="0" dirty="0">
                <a:solidFill>
                  <a:srgbClr val="000000"/>
                </a:solidFill>
                <a:effectLst/>
                <a:latin typeface="Charter"/>
              </a:rPr>
              <a:t>Lets go to the psychology of organizing</a:t>
            </a:r>
          </a:p>
          <a:p>
            <a:endParaRPr lang="en-US" b="0" i="0" dirty="0">
              <a:solidFill>
                <a:srgbClr val="000000"/>
              </a:solidFill>
              <a:effectLst/>
              <a:latin typeface="Charter"/>
            </a:endParaRPr>
          </a:p>
          <a:p>
            <a:r>
              <a:rPr lang="en-US" b="0" i="0" dirty="0">
                <a:solidFill>
                  <a:srgbClr val="000000"/>
                </a:solidFill>
                <a:effectLst/>
                <a:latin typeface="Charter"/>
              </a:rPr>
              <a:t>This predictability applies within the context of our homes, manifesting through the concept of organization</a:t>
            </a:r>
            <a:endParaRPr lang="en-P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90CCE9-4AAE-4E1F-85AD-521A406D6524}" type="slidenum">
              <a:rPr lang="en-PH" smtClean="0"/>
              <a:t>22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507210433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0" i="0" dirty="0">
                <a:solidFill>
                  <a:srgbClr val="000000"/>
                </a:solidFill>
                <a:effectLst/>
                <a:latin typeface="Charter"/>
              </a:rPr>
              <a:t>Have you asked yourself the question, why do people organize?</a:t>
            </a:r>
          </a:p>
          <a:p>
            <a:endParaRPr lang="en-US" b="0" i="0" dirty="0">
              <a:solidFill>
                <a:srgbClr val="000000"/>
              </a:solidFill>
              <a:effectLst/>
              <a:latin typeface="Charter"/>
            </a:endParaRPr>
          </a:p>
          <a:p>
            <a:r>
              <a:rPr lang="en-US" b="0" i="0" dirty="0">
                <a:solidFill>
                  <a:srgbClr val="000000"/>
                </a:solidFill>
                <a:effectLst/>
                <a:latin typeface="Charter"/>
              </a:rPr>
              <a:t>Lets go to the psychology of organizing</a:t>
            </a:r>
          </a:p>
          <a:p>
            <a:endParaRPr lang="en-US" b="0" i="0" dirty="0">
              <a:solidFill>
                <a:srgbClr val="000000"/>
              </a:solidFill>
              <a:effectLst/>
              <a:latin typeface="Charter"/>
            </a:endParaRPr>
          </a:p>
          <a:p>
            <a:r>
              <a:rPr lang="en-US" b="0" i="0" dirty="0">
                <a:solidFill>
                  <a:srgbClr val="000000"/>
                </a:solidFill>
                <a:effectLst/>
                <a:latin typeface="Charter"/>
              </a:rPr>
              <a:t>This predictability applies within the context of our homes, manifesting through the concept of organization</a:t>
            </a:r>
            <a:endParaRPr lang="en-P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90CCE9-4AAE-4E1F-85AD-521A406D6524}" type="slidenum">
              <a:rPr lang="en-PH" smtClean="0"/>
              <a:t>23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213114711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0" i="0" dirty="0">
                <a:solidFill>
                  <a:srgbClr val="000000"/>
                </a:solidFill>
                <a:effectLst/>
                <a:latin typeface="Charter"/>
              </a:rPr>
              <a:t>Have you asked yourself the question, why do people organize?</a:t>
            </a:r>
          </a:p>
          <a:p>
            <a:endParaRPr lang="en-US" b="0" i="0" dirty="0">
              <a:solidFill>
                <a:srgbClr val="000000"/>
              </a:solidFill>
              <a:effectLst/>
              <a:latin typeface="Charter"/>
            </a:endParaRPr>
          </a:p>
          <a:p>
            <a:r>
              <a:rPr lang="en-US" b="0" i="0" dirty="0">
                <a:solidFill>
                  <a:srgbClr val="000000"/>
                </a:solidFill>
                <a:effectLst/>
                <a:latin typeface="Charter"/>
              </a:rPr>
              <a:t>Lets go to the psychology of organizing</a:t>
            </a:r>
          </a:p>
          <a:p>
            <a:endParaRPr lang="en-US" b="0" i="0" dirty="0">
              <a:solidFill>
                <a:srgbClr val="000000"/>
              </a:solidFill>
              <a:effectLst/>
              <a:latin typeface="Charter"/>
            </a:endParaRPr>
          </a:p>
          <a:p>
            <a:r>
              <a:rPr lang="en-US" b="0" i="0" dirty="0">
                <a:solidFill>
                  <a:srgbClr val="000000"/>
                </a:solidFill>
                <a:effectLst/>
                <a:latin typeface="Charter"/>
              </a:rPr>
              <a:t>This predictability applies within the context of our homes, manifesting through the concept of organization</a:t>
            </a:r>
            <a:endParaRPr lang="en-P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90CCE9-4AAE-4E1F-85AD-521A406D6524}" type="slidenum">
              <a:rPr lang="en-PH" smtClean="0"/>
              <a:t>24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295256233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0" i="0" dirty="0">
                <a:solidFill>
                  <a:srgbClr val="000000"/>
                </a:solidFill>
                <a:effectLst/>
                <a:latin typeface="Charter"/>
              </a:rPr>
              <a:t>Have you asked yourself the question, why do people organize?</a:t>
            </a:r>
          </a:p>
          <a:p>
            <a:endParaRPr lang="en-US" b="0" i="0" dirty="0">
              <a:solidFill>
                <a:srgbClr val="000000"/>
              </a:solidFill>
              <a:effectLst/>
              <a:latin typeface="Charter"/>
            </a:endParaRPr>
          </a:p>
          <a:p>
            <a:r>
              <a:rPr lang="en-US" b="0" i="0" dirty="0">
                <a:solidFill>
                  <a:srgbClr val="000000"/>
                </a:solidFill>
                <a:effectLst/>
                <a:latin typeface="Charter"/>
              </a:rPr>
              <a:t>Lets go to the psychology of organizing</a:t>
            </a:r>
          </a:p>
          <a:p>
            <a:endParaRPr lang="en-US" b="0" i="0" dirty="0">
              <a:solidFill>
                <a:srgbClr val="000000"/>
              </a:solidFill>
              <a:effectLst/>
              <a:latin typeface="Charter"/>
            </a:endParaRPr>
          </a:p>
          <a:p>
            <a:r>
              <a:rPr lang="en-US" b="0" i="0" dirty="0">
                <a:solidFill>
                  <a:srgbClr val="000000"/>
                </a:solidFill>
                <a:effectLst/>
                <a:latin typeface="Charter"/>
              </a:rPr>
              <a:t>This predictability applies within the context of our homes, manifesting through the concept of organization</a:t>
            </a:r>
            <a:endParaRPr lang="en-P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90CCE9-4AAE-4E1F-85AD-521A406D6524}" type="slidenum">
              <a:rPr lang="en-PH" smtClean="0"/>
              <a:t>3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408918293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0" i="0" dirty="0">
                <a:solidFill>
                  <a:srgbClr val="000000"/>
                </a:solidFill>
                <a:effectLst/>
                <a:latin typeface="Charter"/>
              </a:rPr>
              <a:t>Have you asked yourself the question, why do people organize?</a:t>
            </a:r>
          </a:p>
          <a:p>
            <a:endParaRPr lang="en-US" b="0" i="0" dirty="0">
              <a:solidFill>
                <a:srgbClr val="000000"/>
              </a:solidFill>
              <a:effectLst/>
              <a:latin typeface="Charter"/>
            </a:endParaRPr>
          </a:p>
          <a:p>
            <a:r>
              <a:rPr lang="en-US" b="0" i="0" dirty="0">
                <a:solidFill>
                  <a:srgbClr val="000000"/>
                </a:solidFill>
                <a:effectLst/>
                <a:latin typeface="Charter"/>
              </a:rPr>
              <a:t>Lets go to the psychology of organizing</a:t>
            </a:r>
          </a:p>
          <a:p>
            <a:endParaRPr lang="en-US" b="0" i="0" dirty="0">
              <a:solidFill>
                <a:srgbClr val="000000"/>
              </a:solidFill>
              <a:effectLst/>
              <a:latin typeface="Charter"/>
            </a:endParaRPr>
          </a:p>
          <a:p>
            <a:r>
              <a:rPr lang="en-US" b="0" i="0" dirty="0">
                <a:solidFill>
                  <a:srgbClr val="000000"/>
                </a:solidFill>
                <a:effectLst/>
                <a:latin typeface="Charter"/>
              </a:rPr>
              <a:t>This predictability applies within the context of our homes, manifesting through the concept of organization</a:t>
            </a:r>
            <a:endParaRPr lang="en-P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90CCE9-4AAE-4E1F-85AD-521A406D6524}" type="slidenum">
              <a:rPr lang="en-PH" smtClean="0"/>
              <a:t>4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312841187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0" i="0" dirty="0">
                <a:solidFill>
                  <a:srgbClr val="000000"/>
                </a:solidFill>
                <a:effectLst/>
                <a:latin typeface="Charter"/>
              </a:rPr>
              <a:t>Have you asked yourself the question, why do people organize?</a:t>
            </a:r>
          </a:p>
          <a:p>
            <a:endParaRPr lang="en-US" b="0" i="0" dirty="0">
              <a:solidFill>
                <a:srgbClr val="000000"/>
              </a:solidFill>
              <a:effectLst/>
              <a:latin typeface="Charter"/>
            </a:endParaRPr>
          </a:p>
          <a:p>
            <a:r>
              <a:rPr lang="en-US" b="0" i="0" dirty="0">
                <a:solidFill>
                  <a:srgbClr val="000000"/>
                </a:solidFill>
                <a:effectLst/>
                <a:latin typeface="Charter"/>
              </a:rPr>
              <a:t>Lets go to the psychology of organizing</a:t>
            </a:r>
          </a:p>
          <a:p>
            <a:endParaRPr lang="en-US" b="0" i="0" dirty="0">
              <a:solidFill>
                <a:srgbClr val="000000"/>
              </a:solidFill>
              <a:effectLst/>
              <a:latin typeface="Charter"/>
            </a:endParaRPr>
          </a:p>
          <a:p>
            <a:r>
              <a:rPr lang="en-US" b="0" i="0" dirty="0">
                <a:solidFill>
                  <a:srgbClr val="000000"/>
                </a:solidFill>
                <a:effectLst/>
                <a:latin typeface="Charter"/>
              </a:rPr>
              <a:t>This predictability applies within the context of our homes, manifesting through the concept of organization</a:t>
            </a:r>
            <a:endParaRPr lang="en-P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90CCE9-4AAE-4E1F-85AD-521A406D6524}" type="slidenum">
              <a:rPr lang="en-PH" smtClean="0"/>
              <a:t>5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348265885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0" i="0" dirty="0">
                <a:solidFill>
                  <a:srgbClr val="000000"/>
                </a:solidFill>
                <a:effectLst/>
                <a:latin typeface="Charter"/>
              </a:rPr>
              <a:t>Example of unsupervised learning:</a:t>
            </a:r>
          </a:p>
          <a:p>
            <a:r>
              <a:rPr lang="en-US" b="0" i="0" dirty="0">
                <a:solidFill>
                  <a:srgbClr val="000000"/>
                </a:solidFill>
                <a:effectLst/>
                <a:latin typeface="Charter"/>
              </a:rPr>
              <a:t>Cluster books into different categories on the basis of the title and other book information but not by knowing its actual category</a:t>
            </a:r>
          </a:p>
          <a:p>
            <a:endParaRPr lang="en-P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90CCE9-4AAE-4E1F-85AD-521A406D6524}" type="slidenum">
              <a:rPr lang="en-PH" smtClean="0"/>
              <a:t>6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408918293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0" i="0" dirty="0">
                <a:solidFill>
                  <a:srgbClr val="000000"/>
                </a:solidFill>
                <a:effectLst/>
                <a:latin typeface="Charter"/>
              </a:rPr>
              <a:t>Have you asked yourself the question, why do people organize?</a:t>
            </a:r>
          </a:p>
          <a:p>
            <a:endParaRPr lang="en-US" b="0" i="0" dirty="0">
              <a:solidFill>
                <a:srgbClr val="000000"/>
              </a:solidFill>
              <a:effectLst/>
              <a:latin typeface="Charter"/>
            </a:endParaRPr>
          </a:p>
          <a:p>
            <a:r>
              <a:rPr lang="en-US" b="0" i="0" dirty="0">
                <a:solidFill>
                  <a:srgbClr val="000000"/>
                </a:solidFill>
                <a:effectLst/>
                <a:latin typeface="Charter"/>
              </a:rPr>
              <a:t>Lets go to the psychology of organizing</a:t>
            </a:r>
          </a:p>
          <a:p>
            <a:endParaRPr lang="en-US" b="0" i="0" dirty="0">
              <a:solidFill>
                <a:srgbClr val="000000"/>
              </a:solidFill>
              <a:effectLst/>
              <a:latin typeface="Charter"/>
            </a:endParaRPr>
          </a:p>
          <a:p>
            <a:r>
              <a:rPr lang="en-US" b="0" i="0" dirty="0">
                <a:solidFill>
                  <a:srgbClr val="000000"/>
                </a:solidFill>
                <a:effectLst/>
                <a:latin typeface="Charter"/>
              </a:rPr>
              <a:t>This predictability applies within the context of our homes, manifesting through the concept of organization</a:t>
            </a:r>
            <a:endParaRPr lang="en-P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90CCE9-4AAE-4E1F-85AD-521A406D6524}" type="slidenum">
              <a:rPr lang="en-PH" smtClean="0"/>
              <a:t>7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353177318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0" i="0" dirty="0">
                <a:solidFill>
                  <a:srgbClr val="000000"/>
                </a:solidFill>
                <a:effectLst/>
                <a:latin typeface="Charter"/>
              </a:rPr>
              <a:t>Have you asked yourself the question, why do people organize?</a:t>
            </a:r>
          </a:p>
          <a:p>
            <a:endParaRPr lang="en-US" b="0" i="0" dirty="0">
              <a:solidFill>
                <a:srgbClr val="000000"/>
              </a:solidFill>
              <a:effectLst/>
              <a:latin typeface="Charter"/>
            </a:endParaRPr>
          </a:p>
          <a:p>
            <a:r>
              <a:rPr lang="en-US" b="0" i="0" dirty="0">
                <a:solidFill>
                  <a:srgbClr val="000000"/>
                </a:solidFill>
                <a:effectLst/>
                <a:latin typeface="Charter"/>
              </a:rPr>
              <a:t>Lets go to the psychology of organizing</a:t>
            </a:r>
          </a:p>
          <a:p>
            <a:endParaRPr lang="en-US" b="0" i="0" dirty="0">
              <a:solidFill>
                <a:srgbClr val="000000"/>
              </a:solidFill>
              <a:effectLst/>
              <a:latin typeface="Charter"/>
            </a:endParaRPr>
          </a:p>
          <a:p>
            <a:r>
              <a:rPr lang="en-US" b="0" i="0" dirty="0">
                <a:solidFill>
                  <a:srgbClr val="000000"/>
                </a:solidFill>
                <a:effectLst/>
                <a:latin typeface="Charter"/>
              </a:rPr>
              <a:t>This predictability applies within the context of our homes, manifesting through the concept of organization</a:t>
            </a:r>
            <a:endParaRPr lang="en-P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90CCE9-4AAE-4E1F-85AD-521A406D6524}" type="slidenum">
              <a:rPr lang="en-PH" smtClean="0"/>
              <a:t>8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51224441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0" i="0" dirty="0">
                <a:solidFill>
                  <a:srgbClr val="000000"/>
                </a:solidFill>
                <a:effectLst/>
                <a:latin typeface="Charter"/>
              </a:rPr>
              <a:t>Have you asked yourself the question, why do people organize?</a:t>
            </a:r>
          </a:p>
          <a:p>
            <a:endParaRPr lang="en-US" b="0" i="0" dirty="0">
              <a:solidFill>
                <a:srgbClr val="000000"/>
              </a:solidFill>
              <a:effectLst/>
              <a:latin typeface="Charter"/>
            </a:endParaRPr>
          </a:p>
          <a:p>
            <a:r>
              <a:rPr lang="en-US" b="0" i="0" dirty="0">
                <a:solidFill>
                  <a:srgbClr val="000000"/>
                </a:solidFill>
                <a:effectLst/>
                <a:latin typeface="Charter"/>
              </a:rPr>
              <a:t>Lets go to the psychology of organizing</a:t>
            </a:r>
          </a:p>
          <a:p>
            <a:endParaRPr lang="en-US" b="0" i="0" dirty="0">
              <a:solidFill>
                <a:srgbClr val="000000"/>
              </a:solidFill>
              <a:effectLst/>
              <a:latin typeface="Charter"/>
            </a:endParaRPr>
          </a:p>
          <a:p>
            <a:r>
              <a:rPr lang="en-US" b="0" i="0" dirty="0">
                <a:solidFill>
                  <a:srgbClr val="000000"/>
                </a:solidFill>
                <a:effectLst/>
                <a:latin typeface="Charter"/>
              </a:rPr>
              <a:t>This predictability applies within the context of our homes, manifesting through the concept of organization</a:t>
            </a:r>
            <a:endParaRPr lang="en-P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90CCE9-4AAE-4E1F-85AD-521A406D6524}" type="slidenum">
              <a:rPr lang="en-PH" smtClean="0"/>
              <a:t>9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359234473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CF0B81-6BD8-4C65-9459-815598C5F1F4}" type="datetimeFigureOut">
              <a:rPr lang="en-PH" smtClean="0"/>
              <a:t>8/30/23</a:t>
            </a:fld>
            <a:endParaRPr lang="en-P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55236-52B9-4157-99EF-C477DAF2F554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246490366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CF0B81-6BD8-4C65-9459-815598C5F1F4}" type="datetimeFigureOut">
              <a:rPr lang="en-PH" smtClean="0"/>
              <a:t>8/30/23</a:t>
            </a:fld>
            <a:endParaRPr lang="en-P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55236-52B9-4157-99EF-C477DAF2F554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268425850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CF0B81-6BD8-4C65-9459-815598C5F1F4}" type="datetimeFigureOut">
              <a:rPr lang="en-PH" smtClean="0"/>
              <a:t>8/30/23</a:t>
            </a:fld>
            <a:endParaRPr lang="en-P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55236-52B9-4157-99EF-C477DAF2F554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27022265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CF0B81-6BD8-4C65-9459-815598C5F1F4}" type="datetimeFigureOut">
              <a:rPr lang="en-PH" smtClean="0"/>
              <a:t>8/30/23</a:t>
            </a:fld>
            <a:endParaRPr lang="en-P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55236-52B9-4157-99EF-C477DAF2F554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30509377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CF0B81-6BD8-4C65-9459-815598C5F1F4}" type="datetimeFigureOut">
              <a:rPr lang="en-PH" smtClean="0"/>
              <a:t>8/30/23</a:t>
            </a:fld>
            <a:endParaRPr lang="en-P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55236-52B9-4157-99EF-C477DAF2F554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8025875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CF0B81-6BD8-4C65-9459-815598C5F1F4}" type="datetimeFigureOut">
              <a:rPr lang="en-PH" smtClean="0"/>
              <a:t>8/30/23</a:t>
            </a:fld>
            <a:endParaRPr lang="en-P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55236-52B9-4157-99EF-C477DAF2F554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21112668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CF0B81-6BD8-4C65-9459-815598C5F1F4}" type="datetimeFigureOut">
              <a:rPr lang="en-PH" smtClean="0"/>
              <a:t>8/30/23</a:t>
            </a:fld>
            <a:endParaRPr lang="en-PH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55236-52B9-4157-99EF-C477DAF2F554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167892851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CF0B81-6BD8-4C65-9459-815598C5F1F4}" type="datetimeFigureOut">
              <a:rPr lang="en-PH" smtClean="0"/>
              <a:t>8/30/23</a:t>
            </a:fld>
            <a:endParaRPr lang="en-PH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55236-52B9-4157-99EF-C477DAF2F554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15761799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CF0B81-6BD8-4C65-9459-815598C5F1F4}" type="datetimeFigureOut">
              <a:rPr lang="en-PH" smtClean="0"/>
              <a:t>8/30/23</a:t>
            </a:fld>
            <a:endParaRPr lang="en-PH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55236-52B9-4157-99EF-C477DAF2F554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197610837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CF0B81-6BD8-4C65-9459-815598C5F1F4}" type="datetimeFigureOut">
              <a:rPr lang="en-PH" smtClean="0"/>
              <a:t>8/30/23</a:t>
            </a:fld>
            <a:endParaRPr lang="en-P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55236-52B9-4157-99EF-C477DAF2F554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4016701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CF0B81-6BD8-4C65-9459-815598C5F1F4}" type="datetimeFigureOut">
              <a:rPr lang="en-PH" smtClean="0"/>
              <a:t>8/30/23</a:t>
            </a:fld>
            <a:endParaRPr lang="en-P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55236-52B9-4157-99EF-C477DAF2F554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26421624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CF0B81-6BD8-4C65-9459-815598C5F1F4}" type="datetimeFigureOut">
              <a:rPr lang="en-PH" smtClean="0"/>
              <a:t>8/30/23</a:t>
            </a:fld>
            <a:endParaRPr lang="en-P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P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2E55236-52B9-4157-99EF-C477DAF2F554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19427852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0.png"/><Relationship Id="rId5" Type="http://schemas.openxmlformats.org/officeDocument/2006/relationships/image" Target="../media/image19.jpeg"/><Relationship Id="rId4" Type="http://schemas.openxmlformats.org/officeDocument/2006/relationships/image" Target="../media/image18.jpe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2.tiff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3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4.gif"/><Relationship Id="rId5" Type="http://schemas.openxmlformats.org/officeDocument/2006/relationships/image" Target="../media/image9.gif"/><Relationship Id="rId4" Type="http://schemas.openxmlformats.org/officeDocument/2006/relationships/image" Target="../media/image8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9.gif"/><Relationship Id="rId4" Type="http://schemas.openxmlformats.org/officeDocument/2006/relationships/image" Target="../media/image8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jpeg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5.png"/><Relationship Id="rId7" Type="http://schemas.openxmlformats.org/officeDocument/2006/relationships/image" Target="../media/image9.gi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3" Type="http://schemas.openxmlformats.org/officeDocument/2006/relationships/image" Target="../media/image11.gif"/><Relationship Id="rId7" Type="http://schemas.openxmlformats.org/officeDocument/2006/relationships/image" Target="../media/image15.gi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4.gif"/><Relationship Id="rId5" Type="http://schemas.openxmlformats.org/officeDocument/2006/relationships/image" Target="../media/image13.gif"/><Relationship Id="rId4" Type="http://schemas.openxmlformats.org/officeDocument/2006/relationships/image" Target="../media/image12.gi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7.png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99000"/>
            <a:lum/>
          </a:blip>
          <a:srcRect/>
          <a:stretch>
            <a:fillRect t="89000" r="85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3DCE86-C2BA-4713-9E7A-73589E8D6CC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PH" sz="5000" b="1" dirty="0"/>
              <a:t>Supervised Learning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0232827-4F60-4C85-BA9F-CAC18540AC1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827506"/>
            <a:ext cx="9144000" cy="1655762"/>
          </a:xfrm>
        </p:spPr>
        <p:txBody>
          <a:bodyPr>
            <a:normAutofit fontScale="92500" lnSpcReduction="20000"/>
          </a:bodyPr>
          <a:lstStyle/>
          <a:p>
            <a:pPr algn="l"/>
            <a:endParaRPr lang="en-PH" sz="2000" dirty="0"/>
          </a:p>
          <a:p>
            <a:pPr algn="l"/>
            <a:r>
              <a:rPr lang="en-PH" sz="2000" b="1" dirty="0"/>
              <a:t>Presented by:</a:t>
            </a:r>
          </a:p>
          <a:p>
            <a:pPr algn="l"/>
            <a:r>
              <a:rPr lang="en-PH" sz="2000" dirty="0"/>
              <a:t>Elizer Ponio Jr.</a:t>
            </a:r>
          </a:p>
          <a:p>
            <a:pPr algn="l"/>
            <a:r>
              <a:rPr lang="en-PH" sz="2000" dirty="0"/>
              <a:t>Department of Computer Science</a:t>
            </a:r>
          </a:p>
          <a:p>
            <a:pPr algn="l"/>
            <a:r>
              <a:rPr lang="en-PH" sz="2000" dirty="0"/>
              <a:t>College of Computing and Information Technologies</a:t>
            </a:r>
          </a:p>
          <a:p>
            <a:pPr algn="l"/>
            <a:endParaRPr lang="en-PH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38E7DE1-45EE-476A-A474-0F3C264AED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139541"/>
            <a:ext cx="12192000" cy="718459"/>
          </a:xfrm>
          <a:ln w="28575">
            <a:solidFill>
              <a:schemeClr val="accent5">
                <a:lumMod val="50000"/>
              </a:schemeClr>
            </a:solidFill>
          </a:ln>
        </p:spPr>
        <p:txBody>
          <a:bodyPr/>
          <a:lstStyle/>
          <a:p>
            <a:pPr algn="r"/>
            <a:r>
              <a:rPr lang="en-US" b="1" dirty="0">
                <a:solidFill>
                  <a:schemeClr val="tx1"/>
                </a:solidFill>
              </a:rPr>
              <a:t>CCINSYSL</a:t>
            </a:r>
            <a:endParaRPr lang="en-PH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0501706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99000"/>
            <a:lum/>
          </a:blip>
          <a:srcRect/>
          <a:stretch>
            <a:fillRect t="89000" r="85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3DCE86-C2BA-4713-9E7A-73589E8D6C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497150"/>
            <a:ext cx="9144000" cy="718459"/>
          </a:xfrm>
        </p:spPr>
        <p:txBody>
          <a:bodyPr>
            <a:noAutofit/>
          </a:bodyPr>
          <a:lstStyle/>
          <a:p>
            <a:r>
              <a:rPr lang="en-PH" sz="5000" b="1" dirty="0"/>
              <a:t>What is a Dataset?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38E7DE1-45EE-476A-A474-0F3C264AED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139541"/>
            <a:ext cx="12192000" cy="718459"/>
          </a:xfrm>
          <a:ln w="28575">
            <a:solidFill>
              <a:schemeClr val="accent5">
                <a:lumMod val="50000"/>
              </a:schemeClr>
            </a:solidFill>
          </a:ln>
        </p:spPr>
        <p:txBody>
          <a:bodyPr/>
          <a:lstStyle/>
          <a:p>
            <a:pPr algn="r"/>
            <a:r>
              <a:rPr lang="en-US" b="1" dirty="0">
                <a:solidFill>
                  <a:schemeClr val="tx1"/>
                </a:solidFill>
              </a:rPr>
              <a:t>CCINSYSL</a:t>
            </a:r>
            <a:endParaRPr lang="en-PH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8C4DA1FF-371E-1AAA-67EC-5843FBD5F88C}"/>
              </a:ext>
            </a:extLst>
          </p:cNvPr>
          <p:cNvSpPr txBox="1"/>
          <p:nvPr/>
        </p:nvSpPr>
        <p:spPr>
          <a:xfrm>
            <a:off x="1419916" y="1446862"/>
            <a:ext cx="10020565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PH" sz="2400" dirty="0">
                <a:solidFill>
                  <a:srgbClr val="44444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 dataset i</a:t>
            </a:r>
            <a:r>
              <a:rPr lang="en-PH" sz="2400" b="0" i="0" u="none" strike="noStrike" dirty="0">
                <a:solidFill>
                  <a:srgbClr val="444444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s a set or </a:t>
            </a:r>
            <a:r>
              <a:rPr lang="en-PH" sz="2400" b="1" i="0" u="none" strike="noStrike" dirty="0">
                <a:solidFill>
                  <a:srgbClr val="444444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collection of data</a:t>
            </a:r>
            <a:r>
              <a:rPr lang="en-PH" sz="2400" b="0" i="0" u="none" strike="noStrike" dirty="0">
                <a:solidFill>
                  <a:srgbClr val="444444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.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0E522C7-F9B0-E833-53C7-BAD4240B3FA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3298152"/>
            <a:ext cx="2385874" cy="252622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4D8DF2C-F932-AAF5-E334-D1C1797C7CE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93456" y="2118215"/>
            <a:ext cx="3756743" cy="1603756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EB02B5E7-9E1F-6719-6B05-0052BABC11E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33781" y="2920093"/>
            <a:ext cx="2806700" cy="27807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420585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99000"/>
            <a:lum/>
          </a:blip>
          <a:srcRect/>
          <a:stretch>
            <a:fillRect t="89000" r="85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3DCE86-C2BA-4713-9E7A-73589E8D6C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497150"/>
            <a:ext cx="9144000" cy="718459"/>
          </a:xfrm>
        </p:spPr>
        <p:txBody>
          <a:bodyPr>
            <a:noAutofit/>
          </a:bodyPr>
          <a:lstStyle/>
          <a:p>
            <a:r>
              <a:rPr lang="en-PH" sz="5000" b="1" dirty="0"/>
              <a:t>Human Features Dataset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38E7DE1-45EE-476A-A474-0F3C264AED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139541"/>
            <a:ext cx="12192000" cy="718459"/>
          </a:xfrm>
          <a:ln w="28575">
            <a:solidFill>
              <a:schemeClr val="accent5">
                <a:lumMod val="50000"/>
              </a:schemeClr>
            </a:solidFill>
          </a:ln>
        </p:spPr>
        <p:txBody>
          <a:bodyPr/>
          <a:lstStyle/>
          <a:p>
            <a:pPr algn="r"/>
            <a:r>
              <a:rPr lang="en-US" b="1" dirty="0">
                <a:solidFill>
                  <a:schemeClr val="tx1"/>
                </a:solidFill>
              </a:rPr>
              <a:t>CCINSYSL</a:t>
            </a:r>
            <a:endParaRPr lang="en-PH" dirty="0"/>
          </a:p>
        </p:txBody>
      </p:sp>
      <p:graphicFrame>
        <p:nvGraphicFramePr>
          <p:cNvPr id="8" name="Table 4">
            <a:extLst>
              <a:ext uri="{FF2B5EF4-FFF2-40B4-BE49-F238E27FC236}">
                <a16:creationId xmlns:a16="http://schemas.microsoft.com/office/drawing/2014/main" id="{B2E4C9A3-C951-CD05-1A5B-3C8526D6952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73783594"/>
              </p:ext>
            </p:extLst>
          </p:nvPr>
        </p:nvGraphicFramePr>
        <p:xfrm>
          <a:off x="760206" y="1859579"/>
          <a:ext cx="10671588" cy="1483360"/>
        </p:xfrm>
        <a:graphic>
          <a:graphicData uri="http://schemas.openxmlformats.org/drawingml/2006/table">
            <a:tbl>
              <a:tblPr firstRow="1" bandRow="1">
                <a:tableStyleId>{7E9639D4-E3E2-4D34-9284-5A2195B3D0D7}</a:tableStyleId>
              </a:tblPr>
              <a:tblGrid>
                <a:gridCol w="1778598">
                  <a:extLst>
                    <a:ext uri="{9D8B030D-6E8A-4147-A177-3AD203B41FA5}">
                      <a16:colId xmlns:a16="http://schemas.microsoft.com/office/drawing/2014/main" val="2093461072"/>
                    </a:ext>
                  </a:extLst>
                </a:gridCol>
                <a:gridCol w="1778598">
                  <a:extLst>
                    <a:ext uri="{9D8B030D-6E8A-4147-A177-3AD203B41FA5}">
                      <a16:colId xmlns:a16="http://schemas.microsoft.com/office/drawing/2014/main" val="2944470075"/>
                    </a:ext>
                  </a:extLst>
                </a:gridCol>
                <a:gridCol w="1778598">
                  <a:extLst>
                    <a:ext uri="{9D8B030D-6E8A-4147-A177-3AD203B41FA5}">
                      <a16:colId xmlns:a16="http://schemas.microsoft.com/office/drawing/2014/main" val="1628177131"/>
                    </a:ext>
                  </a:extLst>
                </a:gridCol>
                <a:gridCol w="1778598">
                  <a:extLst>
                    <a:ext uri="{9D8B030D-6E8A-4147-A177-3AD203B41FA5}">
                      <a16:colId xmlns:a16="http://schemas.microsoft.com/office/drawing/2014/main" val="3374678108"/>
                    </a:ext>
                  </a:extLst>
                </a:gridCol>
                <a:gridCol w="1778598">
                  <a:extLst>
                    <a:ext uri="{9D8B030D-6E8A-4147-A177-3AD203B41FA5}">
                      <a16:colId xmlns:a16="http://schemas.microsoft.com/office/drawing/2014/main" val="2778089473"/>
                    </a:ext>
                  </a:extLst>
                </a:gridCol>
                <a:gridCol w="1778598">
                  <a:extLst>
                    <a:ext uri="{9D8B030D-6E8A-4147-A177-3AD203B41FA5}">
                      <a16:colId xmlns:a16="http://schemas.microsoft.com/office/drawing/2014/main" val="164206073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rgbClr val="00B050"/>
                          </a:solidFill>
                        </a:rPr>
                        <a:t>Height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rgbClr val="00B050"/>
                          </a:solidFill>
                        </a:rPr>
                        <a:t>Body 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rgbClr val="00B050"/>
                          </a:solidFill>
                        </a:rPr>
                        <a:t>Eye Color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rgbClr val="00B050"/>
                          </a:solidFill>
                        </a:rPr>
                        <a:t>Skin Complexion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rgbClr val="FF0000"/>
                          </a:solidFill>
                        </a:rPr>
                        <a:t>Label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8620629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Tall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Chubby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Blue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Light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Smash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564992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PH" dirty="0"/>
                        <a:t>Average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PH" dirty="0"/>
                        <a:t>Slim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PH" dirty="0"/>
                        <a:t>Brown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PH" dirty="0"/>
                        <a:t>Fair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dirty="0"/>
                        <a:t>Smash</a:t>
                      </a:r>
                      <a:endParaRPr lang="en-PH" dirty="0"/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5595367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PH" dirty="0"/>
                        <a:t>Short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PH" dirty="0"/>
                        <a:t>Petite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PH" dirty="0"/>
                        <a:t>Green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PH" dirty="0"/>
                        <a:t>Dark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dirty="0"/>
                        <a:t>Pass</a:t>
                      </a:r>
                      <a:endParaRPr lang="en-PH" dirty="0"/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389679178"/>
                  </a:ext>
                </a:extLst>
              </a:tr>
            </a:tbl>
          </a:graphicData>
        </a:graphic>
      </p:graphicFrame>
      <p:grpSp>
        <p:nvGrpSpPr>
          <p:cNvPr id="14" name="Group 13">
            <a:extLst>
              <a:ext uri="{FF2B5EF4-FFF2-40B4-BE49-F238E27FC236}">
                <a16:creationId xmlns:a16="http://schemas.microsoft.com/office/drawing/2014/main" id="{A303CC80-8DC0-D41D-1FA3-532C6EA21F42}"/>
              </a:ext>
            </a:extLst>
          </p:cNvPr>
          <p:cNvGrpSpPr/>
          <p:nvPr/>
        </p:nvGrpSpPr>
        <p:grpSpPr>
          <a:xfrm>
            <a:off x="3001696" y="3627680"/>
            <a:ext cx="5994967" cy="1180125"/>
            <a:chOff x="3001696" y="3627680"/>
            <a:chExt cx="5994967" cy="1180125"/>
          </a:xfrm>
        </p:grpSpPr>
        <p:sp>
          <p:nvSpPr>
            <p:cNvPr id="9" name="Right Brace 8">
              <a:extLst>
                <a:ext uri="{FF2B5EF4-FFF2-40B4-BE49-F238E27FC236}">
                  <a16:creationId xmlns:a16="http://schemas.microsoft.com/office/drawing/2014/main" id="{25F5619E-09E7-C50E-ED63-BFA891DB474D}"/>
                </a:ext>
              </a:extLst>
            </p:cNvPr>
            <p:cNvSpPr/>
            <p:nvPr/>
          </p:nvSpPr>
          <p:spPr>
            <a:xfrm rot="5400000">
              <a:off x="5639950" y="989426"/>
              <a:ext cx="718460" cy="5994967"/>
            </a:xfrm>
            <a:prstGeom prst="rightBrace">
              <a:avLst/>
            </a:prstGeom>
            <a:ln>
              <a:headEnd type="none" w="med" len="med"/>
              <a:tailEnd type="none" w="med" len="med"/>
            </a:ln>
          </p:spPr>
          <p:style>
            <a:lnRef idx="3">
              <a:schemeClr val="accent6"/>
            </a:lnRef>
            <a:fillRef idx="0">
              <a:schemeClr val="accent6"/>
            </a:fillRef>
            <a:effectRef idx="2">
              <a:schemeClr val="accent6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242CE277-0633-D182-1D15-952794F157E2}"/>
                </a:ext>
              </a:extLst>
            </p:cNvPr>
            <p:cNvSpPr txBox="1"/>
            <p:nvPr/>
          </p:nvSpPr>
          <p:spPr>
            <a:xfrm>
              <a:off x="5333549" y="4346140"/>
              <a:ext cx="1331261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b="1" dirty="0">
                  <a:solidFill>
                    <a:srgbClr val="00B050"/>
                  </a:solidFill>
                </a:rPr>
                <a:t>Features</a:t>
              </a:r>
            </a:p>
          </p:txBody>
        </p: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64DCADDC-C74E-4BBD-2B3B-A90016EC9478}"/>
              </a:ext>
            </a:extLst>
          </p:cNvPr>
          <p:cNvGrpSpPr/>
          <p:nvPr/>
        </p:nvGrpSpPr>
        <p:grpSpPr>
          <a:xfrm>
            <a:off x="9190304" y="3627680"/>
            <a:ext cx="2614108" cy="1180124"/>
            <a:chOff x="9190304" y="3627680"/>
            <a:chExt cx="2614108" cy="1180124"/>
          </a:xfrm>
        </p:grpSpPr>
        <p:sp>
          <p:nvSpPr>
            <p:cNvPr id="11" name="Right Brace 10">
              <a:extLst>
                <a:ext uri="{FF2B5EF4-FFF2-40B4-BE49-F238E27FC236}">
                  <a16:creationId xmlns:a16="http://schemas.microsoft.com/office/drawing/2014/main" id="{27F6EDC3-E918-DD60-60E1-2956492D114E}"/>
                </a:ext>
              </a:extLst>
            </p:cNvPr>
            <p:cNvSpPr/>
            <p:nvPr/>
          </p:nvSpPr>
          <p:spPr>
            <a:xfrm rot="5400000">
              <a:off x="10138128" y="3478767"/>
              <a:ext cx="718460" cy="1016285"/>
            </a:xfrm>
            <a:prstGeom prst="rightBrace">
              <a:avLst/>
            </a:prstGeom>
            <a:ln>
              <a:solidFill>
                <a:srgbClr val="FF0000"/>
              </a:solidFill>
              <a:headEnd type="none" w="med" len="med"/>
              <a:tailEnd type="none" w="med" len="med"/>
            </a:ln>
          </p:spPr>
          <p:style>
            <a:lnRef idx="3">
              <a:schemeClr val="accent6"/>
            </a:lnRef>
            <a:fillRef idx="0">
              <a:schemeClr val="accent6"/>
            </a:fillRef>
            <a:effectRef idx="2">
              <a:schemeClr val="accent6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FF0000"/>
                </a:solidFill>
              </a:endParaRP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688C9848-68A3-6CBC-D66C-0F19E7AE8811}"/>
                </a:ext>
              </a:extLst>
            </p:cNvPr>
            <p:cNvSpPr txBox="1"/>
            <p:nvPr/>
          </p:nvSpPr>
          <p:spPr>
            <a:xfrm>
              <a:off x="9190304" y="4346139"/>
              <a:ext cx="261410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b="1" dirty="0">
                  <a:solidFill>
                    <a:srgbClr val="FF0000"/>
                  </a:solidFill>
                </a:rPr>
                <a:t>Class/Label/Target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6791588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99000"/>
            <a:lum/>
          </a:blip>
          <a:srcRect/>
          <a:stretch>
            <a:fillRect t="89000" r="85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3DCE86-C2BA-4713-9E7A-73589E8D6C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497150"/>
            <a:ext cx="9144000" cy="718459"/>
          </a:xfrm>
        </p:spPr>
        <p:txBody>
          <a:bodyPr>
            <a:noAutofit/>
          </a:bodyPr>
          <a:lstStyle/>
          <a:p>
            <a:r>
              <a:rPr lang="en-PH" sz="5000" b="1" dirty="0"/>
              <a:t>Iris Dataset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38E7DE1-45EE-476A-A474-0F3C264AED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139541"/>
            <a:ext cx="12192000" cy="718459"/>
          </a:xfrm>
          <a:ln w="28575">
            <a:solidFill>
              <a:schemeClr val="accent5">
                <a:lumMod val="50000"/>
              </a:schemeClr>
            </a:solidFill>
          </a:ln>
        </p:spPr>
        <p:txBody>
          <a:bodyPr/>
          <a:lstStyle/>
          <a:p>
            <a:pPr algn="r"/>
            <a:r>
              <a:rPr lang="en-US" b="1" dirty="0">
                <a:solidFill>
                  <a:schemeClr val="tx1"/>
                </a:solidFill>
              </a:rPr>
              <a:t>CCINSYSL</a:t>
            </a:r>
            <a:endParaRPr lang="en-PH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A799300-5089-1A2F-F0A0-08C992823CF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6559" y="1275069"/>
            <a:ext cx="9658881" cy="43078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63438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99000"/>
            <a:lum/>
          </a:blip>
          <a:srcRect/>
          <a:stretch>
            <a:fillRect t="89000" r="85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3DCE86-C2BA-4713-9E7A-73589E8D6C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497150"/>
            <a:ext cx="9144000" cy="718459"/>
          </a:xfrm>
        </p:spPr>
        <p:txBody>
          <a:bodyPr>
            <a:noAutofit/>
          </a:bodyPr>
          <a:lstStyle/>
          <a:p>
            <a:r>
              <a:rPr lang="en-PH" sz="5000" b="1" dirty="0"/>
              <a:t>Iris Dataset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38E7DE1-45EE-476A-A474-0F3C264AED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139541"/>
            <a:ext cx="12192000" cy="718459"/>
          </a:xfrm>
          <a:ln w="28575">
            <a:solidFill>
              <a:schemeClr val="accent5">
                <a:lumMod val="50000"/>
              </a:schemeClr>
            </a:solidFill>
          </a:ln>
        </p:spPr>
        <p:txBody>
          <a:bodyPr/>
          <a:lstStyle/>
          <a:p>
            <a:pPr algn="r"/>
            <a:r>
              <a:rPr lang="en-US" b="1" dirty="0">
                <a:solidFill>
                  <a:schemeClr val="tx1"/>
                </a:solidFill>
              </a:rPr>
              <a:t>CCINSYSL</a:t>
            </a:r>
            <a:endParaRPr lang="en-PH" dirty="0"/>
          </a:p>
        </p:txBody>
      </p:sp>
      <p:graphicFrame>
        <p:nvGraphicFramePr>
          <p:cNvPr id="3" name="Table 4">
            <a:extLst>
              <a:ext uri="{FF2B5EF4-FFF2-40B4-BE49-F238E27FC236}">
                <a16:creationId xmlns:a16="http://schemas.microsoft.com/office/drawing/2014/main" id="{591F5211-00EB-5021-6B18-C613C7B0930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97328300"/>
              </p:ext>
            </p:extLst>
          </p:nvPr>
        </p:nvGraphicFramePr>
        <p:xfrm>
          <a:off x="760206" y="2515795"/>
          <a:ext cx="10671588" cy="1483360"/>
        </p:xfrm>
        <a:graphic>
          <a:graphicData uri="http://schemas.openxmlformats.org/drawingml/2006/table">
            <a:tbl>
              <a:tblPr firstRow="1" bandRow="1">
                <a:tableStyleId>{7E9639D4-E3E2-4D34-9284-5A2195B3D0D7}</a:tableStyleId>
              </a:tblPr>
              <a:tblGrid>
                <a:gridCol w="1778598">
                  <a:extLst>
                    <a:ext uri="{9D8B030D-6E8A-4147-A177-3AD203B41FA5}">
                      <a16:colId xmlns:a16="http://schemas.microsoft.com/office/drawing/2014/main" val="2093461072"/>
                    </a:ext>
                  </a:extLst>
                </a:gridCol>
                <a:gridCol w="1778598">
                  <a:extLst>
                    <a:ext uri="{9D8B030D-6E8A-4147-A177-3AD203B41FA5}">
                      <a16:colId xmlns:a16="http://schemas.microsoft.com/office/drawing/2014/main" val="2944470075"/>
                    </a:ext>
                  </a:extLst>
                </a:gridCol>
                <a:gridCol w="1778598">
                  <a:extLst>
                    <a:ext uri="{9D8B030D-6E8A-4147-A177-3AD203B41FA5}">
                      <a16:colId xmlns:a16="http://schemas.microsoft.com/office/drawing/2014/main" val="1628177131"/>
                    </a:ext>
                  </a:extLst>
                </a:gridCol>
                <a:gridCol w="1778598">
                  <a:extLst>
                    <a:ext uri="{9D8B030D-6E8A-4147-A177-3AD203B41FA5}">
                      <a16:colId xmlns:a16="http://schemas.microsoft.com/office/drawing/2014/main" val="3374678108"/>
                    </a:ext>
                  </a:extLst>
                </a:gridCol>
                <a:gridCol w="1778598">
                  <a:extLst>
                    <a:ext uri="{9D8B030D-6E8A-4147-A177-3AD203B41FA5}">
                      <a16:colId xmlns:a16="http://schemas.microsoft.com/office/drawing/2014/main" val="2778089473"/>
                    </a:ext>
                  </a:extLst>
                </a:gridCol>
                <a:gridCol w="1778598">
                  <a:extLst>
                    <a:ext uri="{9D8B030D-6E8A-4147-A177-3AD203B41FA5}">
                      <a16:colId xmlns:a16="http://schemas.microsoft.com/office/drawing/2014/main" val="164206073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rgbClr val="00B050"/>
                          </a:solidFill>
                        </a:rPr>
                        <a:t>Sepal Length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rgbClr val="00B050"/>
                          </a:solidFill>
                        </a:rPr>
                        <a:t>Sepal Width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rgbClr val="00B050"/>
                          </a:solidFill>
                        </a:rPr>
                        <a:t>Petal Length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rgbClr val="00B050"/>
                          </a:solidFill>
                        </a:rPr>
                        <a:t>Petal Width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rgbClr val="FF0000"/>
                          </a:solidFill>
                        </a:rPr>
                        <a:t>Species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8620629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5.1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3.5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1.4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Setosa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564992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PH" dirty="0"/>
                        <a:t>5.7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PH"/>
                        <a:t>2.8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PH" dirty="0"/>
                        <a:t>4.1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PH"/>
                        <a:t>1.3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PH" dirty="0"/>
                        <a:t>Versicolor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5595367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PH" dirty="0"/>
                        <a:t>6.3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PH" dirty="0"/>
                        <a:t>3.3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PH" dirty="0"/>
                        <a:t>6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PH" dirty="0"/>
                        <a:t>2.5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PH" dirty="0"/>
                        <a:t>Virginica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389679178"/>
                  </a:ext>
                </a:extLst>
              </a:tr>
            </a:tbl>
          </a:graphicData>
        </a:graphic>
      </p:graphicFrame>
      <p:sp>
        <p:nvSpPr>
          <p:cNvPr id="5" name="Right Brace 4">
            <a:extLst>
              <a:ext uri="{FF2B5EF4-FFF2-40B4-BE49-F238E27FC236}">
                <a16:creationId xmlns:a16="http://schemas.microsoft.com/office/drawing/2014/main" id="{591DD57B-C1DF-8E6F-2DE5-CD7DB56A628E}"/>
              </a:ext>
            </a:extLst>
          </p:cNvPr>
          <p:cNvSpPr/>
          <p:nvPr/>
        </p:nvSpPr>
        <p:spPr>
          <a:xfrm rot="5400000">
            <a:off x="5736769" y="1524300"/>
            <a:ext cx="718460" cy="5994967"/>
          </a:xfrm>
          <a:prstGeom prst="rightBrace">
            <a:avLst/>
          </a:prstGeom>
          <a:ln>
            <a:headEnd type="none" w="med" len="med"/>
            <a:tailEnd type="none" w="med" len="med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043E300-B09B-3864-589D-C037E16E474F}"/>
              </a:ext>
            </a:extLst>
          </p:cNvPr>
          <p:cNvSpPr txBox="1"/>
          <p:nvPr/>
        </p:nvSpPr>
        <p:spPr>
          <a:xfrm>
            <a:off x="5430368" y="4881014"/>
            <a:ext cx="133126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rgbClr val="00B050"/>
                </a:solidFill>
              </a:rPr>
              <a:t>Features</a:t>
            </a:r>
          </a:p>
        </p:txBody>
      </p:sp>
      <p:sp>
        <p:nvSpPr>
          <p:cNvPr id="8" name="Right Brace 7">
            <a:extLst>
              <a:ext uri="{FF2B5EF4-FFF2-40B4-BE49-F238E27FC236}">
                <a16:creationId xmlns:a16="http://schemas.microsoft.com/office/drawing/2014/main" id="{90CF7D19-5202-AB75-D80A-6D7CFA5F0E33}"/>
              </a:ext>
            </a:extLst>
          </p:cNvPr>
          <p:cNvSpPr/>
          <p:nvPr/>
        </p:nvSpPr>
        <p:spPr>
          <a:xfrm rot="5400000">
            <a:off x="10177148" y="4013642"/>
            <a:ext cx="718460" cy="1016285"/>
          </a:xfrm>
          <a:prstGeom prst="rightBrace">
            <a:avLst/>
          </a:prstGeom>
          <a:ln>
            <a:solidFill>
              <a:srgbClr val="FF0000"/>
            </a:solidFill>
            <a:headEnd type="none" w="med" len="med"/>
            <a:tailEnd type="none" w="med" len="med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0000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A6FE94A-5AB7-A95E-25A0-21C451EE8782}"/>
              </a:ext>
            </a:extLst>
          </p:cNvPr>
          <p:cNvSpPr txBox="1"/>
          <p:nvPr/>
        </p:nvSpPr>
        <p:spPr>
          <a:xfrm>
            <a:off x="9229324" y="4881014"/>
            <a:ext cx="261410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rgbClr val="FF0000"/>
                </a:solidFill>
              </a:rPr>
              <a:t>Class/Label/Target</a:t>
            </a:r>
          </a:p>
        </p:txBody>
      </p:sp>
    </p:spTree>
    <p:extLst>
      <p:ext uri="{BB962C8B-B14F-4D97-AF65-F5344CB8AC3E}">
        <p14:creationId xmlns:p14="http://schemas.microsoft.com/office/powerpoint/2010/main" val="316961235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99000"/>
            <a:lum/>
          </a:blip>
          <a:srcRect/>
          <a:stretch>
            <a:fillRect t="89000" r="85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38E7DE1-45EE-476A-A474-0F3C264AED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139541"/>
            <a:ext cx="12192000" cy="718459"/>
          </a:xfrm>
          <a:ln w="28575">
            <a:solidFill>
              <a:schemeClr val="accent5">
                <a:lumMod val="50000"/>
              </a:schemeClr>
            </a:solidFill>
          </a:ln>
        </p:spPr>
        <p:txBody>
          <a:bodyPr/>
          <a:lstStyle/>
          <a:p>
            <a:pPr algn="r"/>
            <a:r>
              <a:rPr lang="en-US" b="1" dirty="0">
                <a:solidFill>
                  <a:schemeClr val="tx1"/>
                </a:solidFill>
              </a:rPr>
              <a:t>CCINSYSL</a:t>
            </a:r>
            <a:endParaRPr lang="en-PH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3444037F-B658-D82C-5DCA-53E8AA1493D7}"/>
              </a:ext>
            </a:extLst>
          </p:cNvPr>
          <p:cNvSpPr txBox="1">
            <a:spLocks/>
          </p:cNvSpPr>
          <p:nvPr/>
        </p:nvSpPr>
        <p:spPr>
          <a:xfrm>
            <a:off x="500394" y="1202240"/>
            <a:ext cx="11273589" cy="3596800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en-US" sz="3000" b="1" i="0" dirty="0">
              <a:solidFill>
                <a:srgbClr val="252C33"/>
              </a:solidFill>
              <a:effectLst/>
              <a:latin typeface="Calibri Light (Headings)"/>
            </a:endParaRPr>
          </a:p>
          <a:p>
            <a:pPr algn="l"/>
            <a:endParaRPr lang="en-US" sz="3000" b="1" i="0" dirty="0">
              <a:solidFill>
                <a:srgbClr val="252C33"/>
              </a:solidFill>
              <a:effectLst/>
              <a:latin typeface="Calibri Light (Headings)"/>
            </a:endParaRPr>
          </a:p>
          <a:p>
            <a:pPr algn="l"/>
            <a:endParaRPr lang="en-US" sz="3000" b="1" i="0" dirty="0">
              <a:solidFill>
                <a:srgbClr val="252C33"/>
              </a:solidFill>
              <a:effectLst/>
              <a:latin typeface="Calibri Light (Headings)"/>
            </a:endParaRPr>
          </a:p>
          <a:p>
            <a:pPr algn="l"/>
            <a:endParaRPr lang="en-US" sz="3000" b="1" i="0" dirty="0">
              <a:solidFill>
                <a:srgbClr val="252C33"/>
              </a:solidFill>
              <a:effectLst/>
              <a:latin typeface="Calibri Light (Headings)"/>
            </a:endParaRPr>
          </a:p>
          <a:p>
            <a:pPr marL="457200" indent="-457200" algn="l">
              <a:buFont typeface="Wingdings" pitchFamily="2" charset="2"/>
              <a:buChar char="Ø"/>
            </a:pPr>
            <a:endParaRPr lang="en-US" sz="3000" b="1" dirty="0">
              <a:solidFill>
                <a:schemeClr val="tx1">
                  <a:lumMod val="50000"/>
                  <a:lumOff val="50000"/>
                </a:schemeClr>
              </a:solidFill>
              <a:latin typeface="Calibri Light (Headings)"/>
            </a:endParaRPr>
          </a:p>
          <a:p>
            <a:pPr marL="457200" indent="-457200" algn="l">
              <a:buFont typeface="Wingdings" pitchFamily="2" charset="2"/>
              <a:buChar char="Ø"/>
            </a:pPr>
            <a:r>
              <a:rPr lang="en-US" sz="27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Calibri Light (Headings)"/>
              </a:rPr>
              <a:t>Recap of Machine Learning</a:t>
            </a:r>
          </a:p>
          <a:p>
            <a:pPr algn="l"/>
            <a:endParaRPr lang="en-US" sz="2700" b="1" dirty="0">
              <a:solidFill>
                <a:schemeClr val="tx1">
                  <a:lumMod val="50000"/>
                  <a:lumOff val="50000"/>
                </a:schemeClr>
              </a:solidFill>
              <a:latin typeface="Calibri Light (Headings)"/>
            </a:endParaRPr>
          </a:p>
          <a:p>
            <a:pPr marL="457200" indent="-457200" algn="l">
              <a:buFont typeface="Wingdings" pitchFamily="2" charset="2"/>
              <a:buChar char="Ø"/>
            </a:pPr>
            <a:r>
              <a:rPr lang="en-US" sz="27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Calibri Light (Headings)"/>
              </a:rPr>
              <a:t>Types of Machine Learning</a:t>
            </a:r>
          </a:p>
          <a:p>
            <a:pPr algn="l"/>
            <a:endParaRPr lang="en-US" sz="2700" b="1" dirty="0">
              <a:latin typeface="Calibri Light (Headings)"/>
            </a:endParaRPr>
          </a:p>
          <a:p>
            <a:pPr marL="457200" indent="-457200" algn="l">
              <a:buFont typeface="Wingdings" pitchFamily="2" charset="2"/>
              <a:buChar char="Ø"/>
            </a:pPr>
            <a:r>
              <a:rPr lang="en-US" sz="27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Calibri Light (Headings)"/>
              </a:rPr>
              <a:t>Data and Dataset</a:t>
            </a:r>
          </a:p>
          <a:p>
            <a:pPr marL="457200" indent="-457200" algn="l">
              <a:buFont typeface="Wingdings" pitchFamily="2" charset="2"/>
              <a:buChar char="Ø"/>
            </a:pPr>
            <a:endParaRPr lang="en-US" sz="2700" b="1" dirty="0">
              <a:solidFill>
                <a:schemeClr val="tx1">
                  <a:lumMod val="50000"/>
                  <a:lumOff val="50000"/>
                </a:schemeClr>
              </a:solidFill>
              <a:latin typeface="Calibri Light (Headings)"/>
            </a:endParaRPr>
          </a:p>
          <a:p>
            <a:pPr marL="457200" indent="-457200" algn="l">
              <a:buFont typeface="Wingdings" pitchFamily="2" charset="2"/>
              <a:buChar char="Ø"/>
            </a:pPr>
            <a:r>
              <a:rPr lang="en-US" sz="2700" b="1" dirty="0">
                <a:latin typeface="Calibri Light (Headings)"/>
              </a:rPr>
              <a:t>What is Supervised Learning?</a:t>
            </a:r>
          </a:p>
          <a:p>
            <a:pPr marL="457200" indent="-457200" algn="l">
              <a:buFont typeface="Wingdings" pitchFamily="2" charset="2"/>
              <a:buChar char="Ø"/>
            </a:pPr>
            <a:endParaRPr lang="en-US" sz="2700" b="1" dirty="0">
              <a:solidFill>
                <a:schemeClr val="tx1">
                  <a:lumMod val="50000"/>
                  <a:lumOff val="50000"/>
                </a:schemeClr>
              </a:solidFill>
              <a:latin typeface="Calibri Light (Headings)"/>
            </a:endParaRPr>
          </a:p>
        </p:txBody>
      </p:sp>
    </p:spTree>
    <p:extLst>
      <p:ext uri="{BB962C8B-B14F-4D97-AF65-F5344CB8AC3E}">
        <p14:creationId xmlns:p14="http://schemas.microsoft.com/office/powerpoint/2010/main" val="164668747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99000"/>
            <a:lum/>
          </a:blip>
          <a:srcRect/>
          <a:stretch>
            <a:fillRect t="89000" r="85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38E7DE1-45EE-476A-A474-0F3C264AED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139541"/>
            <a:ext cx="12192000" cy="718459"/>
          </a:xfrm>
          <a:ln w="28575">
            <a:solidFill>
              <a:schemeClr val="accent5">
                <a:lumMod val="50000"/>
              </a:schemeClr>
            </a:solidFill>
          </a:ln>
        </p:spPr>
        <p:txBody>
          <a:bodyPr/>
          <a:lstStyle/>
          <a:p>
            <a:pPr algn="r"/>
            <a:r>
              <a:rPr lang="en-US" b="1" dirty="0">
                <a:solidFill>
                  <a:schemeClr val="tx1"/>
                </a:solidFill>
              </a:rPr>
              <a:t>CCINSYSL</a:t>
            </a:r>
            <a:endParaRPr lang="en-PH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2FC0FD6B-4817-4999-6E57-104507E162A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336512"/>
            <a:ext cx="9144000" cy="718459"/>
          </a:xfrm>
        </p:spPr>
        <p:txBody>
          <a:bodyPr>
            <a:noAutofit/>
          </a:bodyPr>
          <a:lstStyle/>
          <a:p>
            <a:r>
              <a:rPr lang="en-PH" sz="5000" b="1" dirty="0"/>
              <a:t>What is Supervised Learning?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78303857-FEFC-374F-1765-AD332A3050E0}"/>
              </a:ext>
            </a:extLst>
          </p:cNvPr>
          <p:cNvSpPr txBox="1">
            <a:spLocks/>
          </p:cNvSpPr>
          <p:nvPr/>
        </p:nvSpPr>
        <p:spPr>
          <a:xfrm>
            <a:off x="1524000" y="1678193"/>
            <a:ext cx="9144000" cy="1089722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PH" sz="3000" b="1" dirty="0"/>
              <a:t>Supervised Learning is a type of machine learning that focuses on training models to make predictions or decisions based on </a:t>
            </a:r>
            <a:r>
              <a:rPr lang="en-PH" sz="3000" b="1" dirty="0">
                <a:solidFill>
                  <a:srgbClr val="00B050"/>
                </a:solidFill>
              </a:rPr>
              <a:t>labeled data</a:t>
            </a:r>
          </a:p>
        </p:txBody>
      </p:sp>
    </p:spTree>
    <p:extLst>
      <p:ext uri="{BB962C8B-B14F-4D97-AF65-F5344CB8AC3E}">
        <p14:creationId xmlns:p14="http://schemas.microsoft.com/office/powerpoint/2010/main" val="354455292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99000"/>
            <a:lum/>
          </a:blip>
          <a:srcRect/>
          <a:stretch>
            <a:fillRect t="89000" r="85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38E7DE1-45EE-476A-A474-0F3C264AED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139541"/>
            <a:ext cx="12192000" cy="718459"/>
          </a:xfrm>
          <a:ln w="28575">
            <a:solidFill>
              <a:schemeClr val="accent5">
                <a:lumMod val="50000"/>
              </a:schemeClr>
            </a:solidFill>
          </a:ln>
        </p:spPr>
        <p:txBody>
          <a:bodyPr/>
          <a:lstStyle/>
          <a:p>
            <a:pPr algn="r"/>
            <a:r>
              <a:rPr lang="en-US" b="1" dirty="0">
                <a:solidFill>
                  <a:schemeClr val="tx1"/>
                </a:solidFill>
              </a:rPr>
              <a:t>CCINSYSL</a:t>
            </a:r>
            <a:endParaRPr lang="en-PH" dirty="0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B9939B8A-67E8-B8A1-264E-1A87BA302E98}"/>
              </a:ext>
            </a:extLst>
          </p:cNvPr>
          <p:cNvGrpSpPr/>
          <p:nvPr/>
        </p:nvGrpSpPr>
        <p:grpSpPr>
          <a:xfrm>
            <a:off x="2020673" y="1379702"/>
            <a:ext cx="8150654" cy="4313371"/>
            <a:chOff x="2020673" y="1379702"/>
            <a:chExt cx="8150654" cy="4313371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3CE286DD-B128-BA00-0C1A-7B6D6213F75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020673" y="1379702"/>
              <a:ext cx="8150654" cy="4313371"/>
            </a:xfrm>
            <a:prstGeom prst="rect">
              <a:avLst/>
            </a:prstGeom>
          </p:spPr>
        </p:pic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5E62CF62-1D78-DC7E-7C29-C3D08C9A415B}"/>
                </a:ext>
              </a:extLst>
            </p:cNvPr>
            <p:cNvSpPr/>
            <p:nvPr/>
          </p:nvSpPr>
          <p:spPr>
            <a:xfrm>
              <a:off x="4581886" y="4254191"/>
              <a:ext cx="1617233" cy="12483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7E85686A-0727-A1D7-4C49-67A8614A36EC}"/>
                </a:ext>
              </a:extLst>
            </p:cNvPr>
            <p:cNvSpPr/>
            <p:nvPr/>
          </p:nvSpPr>
          <p:spPr>
            <a:xfrm>
              <a:off x="8387767" y="3990688"/>
              <a:ext cx="1617233" cy="148761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9" name="Title 1">
            <a:extLst>
              <a:ext uri="{FF2B5EF4-FFF2-40B4-BE49-F238E27FC236}">
                <a16:creationId xmlns:a16="http://schemas.microsoft.com/office/drawing/2014/main" id="{1930896E-B963-FCE6-5603-12909AC96B1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497150"/>
            <a:ext cx="9144000" cy="718459"/>
          </a:xfrm>
        </p:spPr>
        <p:txBody>
          <a:bodyPr>
            <a:noAutofit/>
          </a:bodyPr>
          <a:lstStyle/>
          <a:p>
            <a:r>
              <a:rPr lang="en-PH" sz="5000" b="1" dirty="0"/>
              <a:t>What is Supervised Learning?</a:t>
            </a:r>
          </a:p>
        </p:txBody>
      </p:sp>
    </p:spTree>
    <p:extLst>
      <p:ext uri="{BB962C8B-B14F-4D97-AF65-F5344CB8AC3E}">
        <p14:creationId xmlns:p14="http://schemas.microsoft.com/office/powerpoint/2010/main" val="266349133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99000"/>
            <a:lum/>
          </a:blip>
          <a:srcRect/>
          <a:stretch>
            <a:fillRect t="89000" r="85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3DCE86-C2BA-4713-9E7A-73589E8D6C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497150"/>
            <a:ext cx="9144000" cy="718459"/>
          </a:xfrm>
        </p:spPr>
        <p:txBody>
          <a:bodyPr>
            <a:noAutofit/>
          </a:bodyPr>
          <a:lstStyle/>
          <a:p>
            <a:r>
              <a:rPr lang="en-PH" sz="5000" b="1" dirty="0"/>
              <a:t>Labeled Data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38E7DE1-45EE-476A-A474-0F3C264AED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139541"/>
            <a:ext cx="12192000" cy="718459"/>
          </a:xfrm>
          <a:ln w="28575">
            <a:solidFill>
              <a:schemeClr val="accent5">
                <a:lumMod val="50000"/>
              </a:schemeClr>
            </a:solidFill>
          </a:ln>
        </p:spPr>
        <p:txBody>
          <a:bodyPr/>
          <a:lstStyle/>
          <a:p>
            <a:pPr algn="r"/>
            <a:r>
              <a:rPr lang="en-US" b="1" dirty="0">
                <a:solidFill>
                  <a:schemeClr val="tx1"/>
                </a:solidFill>
              </a:rPr>
              <a:t>CCINSYSL</a:t>
            </a:r>
            <a:endParaRPr lang="en-PH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7B67E32-67B8-6B4A-62BE-71838BAA322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38965" y="2187792"/>
            <a:ext cx="2159232" cy="2214314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26C1836-C3EF-03CB-EAB0-71C5195CD6D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96124" y="1742683"/>
            <a:ext cx="1399752" cy="1686317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E6A4E791-B0FB-BD67-E221-CEE5681AE6E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31391" y="2403623"/>
            <a:ext cx="2068745" cy="2121519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F6ED7B87-1376-02F6-DDB9-A2A254F32941}"/>
              </a:ext>
            </a:extLst>
          </p:cNvPr>
          <p:cNvSpPr txBox="1"/>
          <p:nvPr/>
        </p:nvSpPr>
        <p:spPr>
          <a:xfrm>
            <a:off x="3892399" y="4432702"/>
            <a:ext cx="8523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Mango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053FA17-4592-2F6A-432A-FA3290AE7460}"/>
              </a:ext>
            </a:extLst>
          </p:cNvPr>
          <p:cNvSpPr txBox="1"/>
          <p:nvPr/>
        </p:nvSpPr>
        <p:spPr>
          <a:xfrm>
            <a:off x="5720605" y="3546221"/>
            <a:ext cx="7507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Apple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9DD1118-C48E-45D9-C26B-71391B621B80}"/>
              </a:ext>
            </a:extLst>
          </p:cNvPr>
          <p:cNvSpPr txBox="1"/>
          <p:nvPr/>
        </p:nvSpPr>
        <p:spPr>
          <a:xfrm>
            <a:off x="7494342" y="4340476"/>
            <a:ext cx="8523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Grapes</a:t>
            </a:r>
          </a:p>
        </p:txBody>
      </p:sp>
    </p:spTree>
    <p:extLst>
      <p:ext uri="{BB962C8B-B14F-4D97-AF65-F5344CB8AC3E}">
        <p14:creationId xmlns:p14="http://schemas.microsoft.com/office/powerpoint/2010/main" val="32057525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4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2" grpId="0"/>
      <p:bldP spid="13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99000"/>
            <a:lum/>
          </a:blip>
          <a:srcRect/>
          <a:stretch>
            <a:fillRect t="89000" r="85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3DCE86-C2BA-4713-9E7A-73589E8D6C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497150"/>
            <a:ext cx="9144000" cy="718459"/>
          </a:xfrm>
        </p:spPr>
        <p:txBody>
          <a:bodyPr>
            <a:noAutofit/>
          </a:bodyPr>
          <a:lstStyle/>
          <a:p>
            <a:r>
              <a:rPr lang="en-PH" sz="5000" b="1" dirty="0"/>
              <a:t>Labeled Data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38E7DE1-45EE-476A-A474-0F3C264AED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139541"/>
            <a:ext cx="12192000" cy="718459"/>
          </a:xfrm>
          <a:ln w="28575">
            <a:solidFill>
              <a:schemeClr val="accent5">
                <a:lumMod val="50000"/>
              </a:schemeClr>
            </a:solidFill>
          </a:ln>
        </p:spPr>
        <p:txBody>
          <a:bodyPr/>
          <a:lstStyle/>
          <a:p>
            <a:pPr algn="r"/>
            <a:r>
              <a:rPr lang="en-US" b="1" dirty="0">
                <a:solidFill>
                  <a:schemeClr val="tx1"/>
                </a:solidFill>
              </a:rPr>
              <a:t>CCINSYSL</a:t>
            </a:r>
            <a:endParaRPr lang="en-PH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BF9485F-C625-D460-7E07-9008D5C72C5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29891" y="1612799"/>
            <a:ext cx="6732216" cy="4165558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336A0FA5-B10D-D84B-64A6-30CB17E6C51B}"/>
              </a:ext>
            </a:extLst>
          </p:cNvPr>
          <p:cNvSpPr txBox="1"/>
          <p:nvPr/>
        </p:nvSpPr>
        <p:spPr>
          <a:xfrm>
            <a:off x="3286057" y="3440686"/>
            <a:ext cx="8523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Rabbit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6042FB7-E669-C9ED-7F7D-D2D02CE433F0}"/>
              </a:ext>
            </a:extLst>
          </p:cNvPr>
          <p:cNvSpPr txBox="1"/>
          <p:nvPr/>
        </p:nvSpPr>
        <p:spPr>
          <a:xfrm>
            <a:off x="5669818" y="3429000"/>
            <a:ext cx="8523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Koala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FC8518A-5368-0BB8-B8FF-A5BA4365122C}"/>
              </a:ext>
            </a:extLst>
          </p:cNvPr>
          <p:cNvSpPr txBox="1"/>
          <p:nvPr/>
        </p:nvSpPr>
        <p:spPr>
          <a:xfrm>
            <a:off x="8225712" y="3613666"/>
            <a:ext cx="5228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Fox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A4E5692-F7F5-5646-0636-D8DAD019E402}"/>
              </a:ext>
            </a:extLst>
          </p:cNvPr>
          <p:cNvSpPr txBox="1"/>
          <p:nvPr/>
        </p:nvSpPr>
        <p:spPr>
          <a:xfrm>
            <a:off x="3291011" y="5637905"/>
            <a:ext cx="8523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Panda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439A47C8-0473-E58F-FE6F-8D78D593A73B}"/>
              </a:ext>
            </a:extLst>
          </p:cNvPr>
          <p:cNvSpPr txBox="1"/>
          <p:nvPr/>
        </p:nvSpPr>
        <p:spPr>
          <a:xfrm>
            <a:off x="5922727" y="5687317"/>
            <a:ext cx="5579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Pig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78DCF5B4-A5C5-F5BE-8FE5-37349D47DCCF}"/>
              </a:ext>
            </a:extLst>
          </p:cNvPr>
          <p:cNvSpPr txBox="1"/>
          <p:nvPr/>
        </p:nvSpPr>
        <p:spPr>
          <a:xfrm>
            <a:off x="8134686" y="5725995"/>
            <a:ext cx="6711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Bear</a:t>
            </a:r>
          </a:p>
        </p:txBody>
      </p:sp>
    </p:spTree>
    <p:extLst>
      <p:ext uri="{BB962C8B-B14F-4D97-AF65-F5344CB8AC3E}">
        <p14:creationId xmlns:p14="http://schemas.microsoft.com/office/powerpoint/2010/main" val="14245157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9" grpId="0"/>
      <p:bldP spid="14" grpId="0"/>
      <p:bldP spid="16" grpId="0"/>
      <p:bldP spid="17" grpId="0"/>
      <p:bldP spid="18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99000"/>
            <a:lum/>
          </a:blip>
          <a:srcRect/>
          <a:stretch>
            <a:fillRect t="89000" r="85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3DCE86-C2BA-4713-9E7A-73589E8D6C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497150"/>
            <a:ext cx="9144000" cy="718459"/>
          </a:xfrm>
        </p:spPr>
        <p:txBody>
          <a:bodyPr>
            <a:noAutofit/>
          </a:bodyPr>
          <a:lstStyle/>
          <a:p>
            <a:r>
              <a:rPr lang="en-PH" sz="5000" b="1" dirty="0"/>
              <a:t>Training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38E7DE1-45EE-476A-A474-0F3C264AED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139541"/>
            <a:ext cx="12192000" cy="718459"/>
          </a:xfrm>
          <a:ln w="28575">
            <a:solidFill>
              <a:schemeClr val="accent5">
                <a:lumMod val="50000"/>
              </a:schemeClr>
            </a:solidFill>
          </a:ln>
        </p:spPr>
        <p:txBody>
          <a:bodyPr/>
          <a:lstStyle/>
          <a:p>
            <a:pPr algn="r"/>
            <a:r>
              <a:rPr lang="en-US" b="1" dirty="0">
                <a:solidFill>
                  <a:schemeClr val="tx1"/>
                </a:solidFill>
              </a:rPr>
              <a:t>CCINSYSL</a:t>
            </a:r>
            <a:endParaRPr lang="en-PH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8F082C5-010C-825A-66FE-09C36E9CE1B1}"/>
              </a:ext>
            </a:extLst>
          </p:cNvPr>
          <p:cNvSpPr txBox="1"/>
          <p:nvPr/>
        </p:nvSpPr>
        <p:spPr>
          <a:xfrm>
            <a:off x="1772177" y="2277965"/>
            <a:ext cx="14704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Training Data</a:t>
            </a:r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A365F07A-DE98-E98D-D0A5-E501B1A4243C}"/>
              </a:ext>
            </a:extLst>
          </p:cNvPr>
          <p:cNvGrpSpPr/>
          <p:nvPr/>
        </p:nvGrpSpPr>
        <p:grpSpPr>
          <a:xfrm>
            <a:off x="4642048" y="2398881"/>
            <a:ext cx="3641992" cy="2525035"/>
            <a:chOff x="4642048" y="2398881"/>
            <a:chExt cx="3641992" cy="2525035"/>
          </a:xfrm>
        </p:grpSpPr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8568295E-93C9-4ECA-C625-2DEC78B115B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152248" y="2398881"/>
              <a:ext cx="2131792" cy="2525035"/>
            </a:xfrm>
            <a:prstGeom prst="rect">
              <a:avLst/>
            </a:prstGeom>
          </p:spPr>
        </p:pic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33907376-762E-AF91-710D-E48BB7805B4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642048" y="3071766"/>
              <a:ext cx="1795659" cy="1346744"/>
            </a:xfrm>
            <a:prstGeom prst="rect">
              <a:avLst/>
            </a:prstGeom>
          </p:spPr>
        </p:pic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C59EDFF0-CF5F-496E-3A2C-89FFF9D2EC6A}"/>
              </a:ext>
            </a:extLst>
          </p:cNvPr>
          <p:cNvGrpSpPr/>
          <p:nvPr/>
        </p:nvGrpSpPr>
        <p:grpSpPr>
          <a:xfrm>
            <a:off x="8203855" y="2942530"/>
            <a:ext cx="3185768" cy="1475980"/>
            <a:chOff x="8203855" y="2942530"/>
            <a:chExt cx="3185768" cy="1475980"/>
          </a:xfrm>
        </p:grpSpPr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C141D3B5-C960-2B60-7CBD-2D35F33DB8A6}"/>
                </a:ext>
              </a:extLst>
            </p:cNvPr>
            <p:cNvGrpSpPr/>
            <p:nvPr/>
          </p:nvGrpSpPr>
          <p:grpSpPr>
            <a:xfrm>
              <a:off x="10050188" y="2942530"/>
              <a:ext cx="1339435" cy="1437735"/>
              <a:chOff x="9012581" y="2118129"/>
              <a:chExt cx="1339435" cy="1437735"/>
            </a:xfrm>
          </p:grpSpPr>
          <p:pic>
            <p:nvPicPr>
              <p:cNvPr id="11" name="Picture 10" descr="Icon&#10;&#10;Description automatically generated">
                <a:extLst>
                  <a:ext uri="{FF2B5EF4-FFF2-40B4-BE49-F238E27FC236}">
                    <a16:creationId xmlns:a16="http://schemas.microsoft.com/office/drawing/2014/main" id="{DCAF38D7-2478-AA8A-0D24-6E27EEE5FC7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9012581" y="2118129"/>
                <a:ext cx="1339435" cy="1029483"/>
              </a:xfrm>
              <a:prstGeom prst="rect">
                <a:avLst/>
              </a:prstGeom>
            </p:spPr>
          </p:pic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A11DEF41-EE18-DA78-1BC8-6E330E84AE24}"/>
                  </a:ext>
                </a:extLst>
              </p:cNvPr>
              <p:cNvSpPr txBox="1"/>
              <p:nvPr/>
            </p:nvSpPr>
            <p:spPr>
              <a:xfrm>
                <a:off x="9091426" y="3186532"/>
                <a:ext cx="1181743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b="1" dirty="0"/>
                  <a:t>Training….</a:t>
                </a:r>
              </a:p>
            </p:txBody>
          </p:sp>
        </p:grpSp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85DBAFB2-50F6-99FE-0A86-6AC603B35F9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203855" y="3071766"/>
              <a:ext cx="1795659" cy="1346744"/>
            </a:xfrm>
            <a:prstGeom prst="rect">
              <a:avLst/>
            </a:prstGeom>
          </p:spPr>
        </p:pic>
      </p:grpSp>
      <p:graphicFrame>
        <p:nvGraphicFramePr>
          <p:cNvPr id="20" name="Table 4">
            <a:extLst>
              <a:ext uri="{FF2B5EF4-FFF2-40B4-BE49-F238E27FC236}">
                <a16:creationId xmlns:a16="http://schemas.microsoft.com/office/drawing/2014/main" id="{2A290EF5-1918-22D2-5CF6-7476F6CC367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6426098"/>
              </p:ext>
            </p:extLst>
          </p:nvPr>
        </p:nvGraphicFramePr>
        <p:xfrm>
          <a:off x="232644" y="2785728"/>
          <a:ext cx="4549520" cy="1847850"/>
        </p:xfrm>
        <a:graphic>
          <a:graphicData uri="http://schemas.openxmlformats.org/drawingml/2006/table">
            <a:tbl>
              <a:tblPr firstRow="1" bandRow="1">
                <a:tableStyleId>{7E9639D4-E3E2-4D34-9284-5A2195B3D0D7}</a:tableStyleId>
              </a:tblPr>
              <a:tblGrid>
                <a:gridCol w="909904">
                  <a:extLst>
                    <a:ext uri="{9D8B030D-6E8A-4147-A177-3AD203B41FA5}">
                      <a16:colId xmlns:a16="http://schemas.microsoft.com/office/drawing/2014/main" val="2944470075"/>
                    </a:ext>
                  </a:extLst>
                </a:gridCol>
                <a:gridCol w="909904">
                  <a:extLst>
                    <a:ext uri="{9D8B030D-6E8A-4147-A177-3AD203B41FA5}">
                      <a16:colId xmlns:a16="http://schemas.microsoft.com/office/drawing/2014/main" val="1628177131"/>
                    </a:ext>
                  </a:extLst>
                </a:gridCol>
                <a:gridCol w="909904">
                  <a:extLst>
                    <a:ext uri="{9D8B030D-6E8A-4147-A177-3AD203B41FA5}">
                      <a16:colId xmlns:a16="http://schemas.microsoft.com/office/drawing/2014/main" val="3374678108"/>
                    </a:ext>
                  </a:extLst>
                </a:gridCol>
                <a:gridCol w="909904">
                  <a:extLst>
                    <a:ext uri="{9D8B030D-6E8A-4147-A177-3AD203B41FA5}">
                      <a16:colId xmlns:a16="http://schemas.microsoft.com/office/drawing/2014/main" val="2778089473"/>
                    </a:ext>
                  </a:extLst>
                </a:gridCol>
                <a:gridCol w="909904">
                  <a:extLst>
                    <a:ext uri="{9D8B030D-6E8A-4147-A177-3AD203B41FA5}">
                      <a16:colId xmlns:a16="http://schemas.microsoft.com/office/drawing/2014/main" val="1642060737"/>
                    </a:ext>
                  </a:extLst>
                </a:gridCol>
              </a:tblGrid>
              <a:tr h="136908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rgbClr val="00B050"/>
                          </a:solidFill>
                        </a:rPr>
                        <a:t>Height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rgbClr val="00B050"/>
                          </a:solidFill>
                        </a:rPr>
                        <a:t>Body 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rgbClr val="00B050"/>
                          </a:solidFill>
                        </a:rPr>
                        <a:t>Eye Color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rgbClr val="00B050"/>
                          </a:solidFill>
                        </a:rPr>
                        <a:t>Skin Complexion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rgbClr val="FF0000"/>
                          </a:solidFill>
                        </a:rPr>
                        <a:t>Label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86206290"/>
                  </a:ext>
                </a:extLst>
              </a:tr>
              <a:tr h="136908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Tall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Chubby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Blue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Light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Smash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564992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fontAlgn="b"/>
                      <a:r>
                        <a:rPr lang="en-PH" dirty="0"/>
                        <a:t>Average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PH" dirty="0"/>
                        <a:t>Slim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PH" dirty="0"/>
                        <a:t>Brown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PH" dirty="0"/>
                        <a:t>Fair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dirty="0"/>
                        <a:t>Smash</a:t>
                      </a:r>
                      <a:endParaRPr lang="en-PH" dirty="0"/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559536796"/>
                  </a:ext>
                </a:extLst>
              </a:tr>
              <a:tr h="136908">
                <a:tc>
                  <a:txBody>
                    <a:bodyPr/>
                    <a:lstStyle/>
                    <a:p>
                      <a:pPr algn="ctr" fontAlgn="b"/>
                      <a:r>
                        <a:rPr lang="en-PH" dirty="0"/>
                        <a:t>Short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PH" dirty="0"/>
                        <a:t>Petite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PH" dirty="0"/>
                        <a:t>Green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PH" dirty="0"/>
                        <a:t>Dark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dirty="0"/>
                        <a:t>Pass</a:t>
                      </a:r>
                      <a:endParaRPr lang="en-PH" dirty="0"/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38967917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013156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99000"/>
            <a:lum/>
          </a:blip>
          <a:srcRect/>
          <a:stretch>
            <a:fillRect t="89000" r="85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38E7DE1-45EE-476A-A474-0F3C264AED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139541"/>
            <a:ext cx="12192000" cy="718459"/>
          </a:xfrm>
          <a:ln w="28575">
            <a:solidFill>
              <a:schemeClr val="accent5">
                <a:lumMod val="50000"/>
              </a:schemeClr>
            </a:solidFill>
          </a:ln>
        </p:spPr>
        <p:txBody>
          <a:bodyPr/>
          <a:lstStyle/>
          <a:p>
            <a:pPr algn="r"/>
            <a:r>
              <a:rPr lang="en-US" b="1" dirty="0">
                <a:solidFill>
                  <a:schemeClr val="tx1"/>
                </a:solidFill>
              </a:rPr>
              <a:t>CCINSYSL</a:t>
            </a:r>
            <a:endParaRPr lang="en-PH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3444037F-B658-D82C-5DCA-53E8AA1493D7}"/>
              </a:ext>
            </a:extLst>
          </p:cNvPr>
          <p:cNvSpPr txBox="1">
            <a:spLocks/>
          </p:cNvSpPr>
          <p:nvPr/>
        </p:nvSpPr>
        <p:spPr>
          <a:xfrm>
            <a:off x="500394" y="1202240"/>
            <a:ext cx="11273589" cy="3596800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en-US" sz="3000" b="1" i="0" dirty="0">
              <a:solidFill>
                <a:srgbClr val="252C33"/>
              </a:solidFill>
              <a:effectLst/>
              <a:latin typeface="Calibri Light (Headings)"/>
            </a:endParaRPr>
          </a:p>
          <a:p>
            <a:pPr algn="l"/>
            <a:endParaRPr lang="en-US" sz="3000" b="1" i="0" dirty="0">
              <a:solidFill>
                <a:srgbClr val="252C33"/>
              </a:solidFill>
              <a:effectLst/>
              <a:latin typeface="Calibri Light (Headings)"/>
            </a:endParaRPr>
          </a:p>
          <a:p>
            <a:pPr algn="l"/>
            <a:endParaRPr lang="en-US" sz="3000" b="1" i="0" dirty="0">
              <a:solidFill>
                <a:srgbClr val="252C33"/>
              </a:solidFill>
              <a:effectLst/>
              <a:latin typeface="Calibri Light (Headings)"/>
            </a:endParaRPr>
          </a:p>
          <a:p>
            <a:pPr algn="l"/>
            <a:endParaRPr lang="en-US" sz="3000" b="1" i="0" dirty="0">
              <a:solidFill>
                <a:srgbClr val="252C33"/>
              </a:solidFill>
              <a:effectLst/>
              <a:latin typeface="Calibri Light (Headings)"/>
            </a:endParaRPr>
          </a:p>
          <a:p>
            <a:pPr marL="457200" indent="-457200" algn="l">
              <a:buFont typeface="Wingdings" pitchFamily="2" charset="2"/>
              <a:buChar char="Ø"/>
            </a:pPr>
            <a:endParaRPr lang="en-US" sz="3000" b="1" dirty="0">
              <a:solidFill>
                <a:schemeClr val="tx1">
                  <a:lumMod val="50000"/>
                  <a:lumOff val="50000"/>
                </a:schemeClr>
              </a:solidFill>
              <a:latin typeface="Calibri Light (Headings)"/>
            </a:endParaRPr>
          </a:p>
          <a:p>
            <a:pPr marL="457200" indent="-457200" algn="l">
              <a:buFont typeface="Wingdings" pitchFamily="2" charset="2"/>
              <a:buChar char="Ø"/>
            </a:pPr>
            <a:r>
              <a:rPr lang="en-US" sz="2700" b="1" dirty="0">
                <a:latin typeface="Calibri Light (Headings)"/>
              </a:rPr>
              <a:t>Recap of Machine Learning</a:t>
            </a:r>
          </a:p>
          <a:p>
            <a:pPr algn="l"/>
            <a:endParaRPr lang="en-US" sz="2700" b="1" dirty="0">
              <a:solidFill>
                <a:schemeClr val="tx1">
                  <a:lumMod val="50000"/>
                  <a:lumOff val="50000"/>
                </a:schemeClr>
              </a:solidFill>
              <a:latin typeface="Calibri Light (Headings)"/>
            </a:endParaRPr>
          </a:p>
          <a:p>
            <a:pPr marL="457200" indent="-457200" algn="l">
              <a:buFont typeface="Wingdings" pitchFamily="2" charset="2"/>
              <a:buChar char="Ø"/>
            </a:pPr>
            <a:r>
              <a:rPr lang="en-US" sz="2700" dirty="0">
                <a:solidFill>
                  <a:schemeClr val="tx1">
                    <a:lumMod val="50000"/>
                    <a:lumOff val="50000"/>
                  </a:schemeClr>
                </a:solidFill>
                <a:latin typeface="Calibri Light (Headings)"/>
              </a:rPr>
              <a:t>Types of Machine Learning</a:t>
            </a:r>
          </a:p>
          <a:p>
            <a:pPr algn="l"/>
            <a:endParaRPr lang="en-US" sz="2700" b="1" dirty="0">
              <a:solidFill>
                <a:srgbClr val="252C33"/>
              </a:solidFill>
              <a:latin typeface="Calibri Light (Headings)"/>
            </a:endParaRPr>
          </a:p>
          <a:p>
            <a:pPr marL="457200" indent="-457200" algn="l">
              <a:buFont typeface="Wingdings" pitchFamily="2" charset="2"/>
              <a:buChar char="Ø"/>
            </a:pPr>
            <a:r>
              <a:rPr lang="en-US" sz="27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Calibri Light (Headings)"/>
              </a:rPr>
              <a:t>Data and Dataset</a:t>
            </a:r>
          </a:p>
          <a:p>
            <a:pPr marL="457200" indent="-457200" algn="l">
              <a:buFont typeface="Wingdings" pitchFamily="2" charset="2"/>
              <a:buChar char="Ø"/>
            </a:pPr>
            <a:endParaRPr lang="en-US" sz="2700" b="1" dirty="0">
              <a:solidFill>
                <a:schemeClr val="tx1">
                  <a:lumMod val="50000"/>
                  <a:lumOff val="50000"/>
                </a:schemeClr>
              </a:solidFill>
              <a:latin typeface="Calibri Light (Headings)"/>
            </a:endParaRPr>
          </a:p>
          <a:p>
            <a:pPr marL="457200" indent="-457200" algn="l">
              <a:buFont typeface="Wingdings" pitchFamily="2" charset="2"/>
              <a:buChar char="Ø"/>
            </a:pPr>
            <a:r>
              <a:rPr lang="en-US" sz="27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Calibri Light (Headings)"/>
              </a:rPr>
              <a:t>What is Supervised Learning?</a:t>
            </a:r>
            <a:endParaRPr lang="en-US" sz="2700" b="1" dirty="0">
              <a:latin typeface="Calibri Light (Headings)"/>
            </a:endParaRPr>
          </a:p>
          <a:p>
            <a:pPr marL="457200" indent="-457200" algn="l">
              <a:buFont typeface="Wingdings" pitchFamily="2" charset="2"/>
              <a:buChar char="Ø"/>
            </a:pPr>
            <a:endParaRPr lang="en-US" sz="2700" b="1" dirty="0">
              <a:solidFill>
                <a:schemeClr val="tx1">
                  <a:lumMod val="50000"/>
                  <a:lumOff val="50000"/>
                </a:schemeClr>
              </a:solidFill>
              <a:latin typeface="Calibri Light (Headings)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5BF25B2-D439-0B13-B061-D379B24E953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45524" y="483781"/>
            <a:ext cx="10783330" cy="718459"/>
          </a:xfrm>
        </p:spPr>
        <p:txBody>
          <a:bodyPr>
            <a:noAutofit/>
          </a:bodyPr>
          <a:lstStyle/>
          <a:p>
            <a:pPr algn="l"/>
            <a:r>
              <a:rPr lang="en-PH" sz="5000" b="1" dirty="0"/>
              <a:t>Outline</a:t>
            </a:r>
          </a:p>
        </p:txBody>
      </p:sp>
    </p:spTree>
    <p:extLst>
      <p:ext uri="{BB962C8B-B14F-4D97-AF65-F5344CB8AC3E}">
        <p14:creationId xmlns:p14="http://schemas.microsoft.com/office/powerpoint/2010/main" val="270710359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99000"/>
            <a:lum/>
          </a:blip>
          <a:srcRect/>
          <a:stretch>
            <a:fillRect t="89000" r="85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3DCE86-C2BA-4713-9E7A-73589E8D6C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497150"/>
            <a:ext cx="9144000" cy="718459"/>
          </a:xfrm>
        </p:spPr>
        <p:txBody>
          <a:bodyPr>
            <a:noAutofit/>
          </a:bodyPr>
          <a:lstStyle/>
          <a:p>
            <a:r>
              <a:rPr lang="en-PH" sz="5000" b="1" dirty="0"/>
              <a:t>Test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38E7DE1-45EE-476A-A474-0F3C264AED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139541"/>
            <a:ext cx="12192000" cy="718459"/>
          </a:xfrm>
          <a:ln w="28575">
            <a:solidFill>
              <a:schemeClr val="accent5">
                <a:lumMod val="50000"/>
              </a:schemeClr>
            </a:solidFill>
          </a:ln>
        </p:spPr>
        <p:txBody>
          <a:bodyPr/>
          <a:lstStyle/>
          <a:p>
            <a:pPr algn="r"/>
            <a:r>
              <a:rPr lang="en-US" b="1" dirty="0">
                <a:solidFill>
                  <a:schemeClr val="tx1"/>
                </a:solidFill>
              </a:rPr>
              <a:t>CCINSYSL</a:t>
            </a:r>
            <a:endParaRPr lang="en-PH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8F082C5-010C-825A-66FE-09C36E9CE1B1}"/>
              </a:ext>
            </a:extLst>
          </p:cNvPr>
          <p:cNvSpPr txBox="1"/>
          <p:nvPr/>
        </p:nvSpPr>
        <p:spPr>
          <a:xfrm>
            <a:off x="1750987" y="2873383"/>
            <a:ext cx="14704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Test Data</a:t>
            </a: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DA987F38-EFFF-C724-3F48-DE4498D5C287}"/>
              </a:ext>
            </a:extLst>
          </p:cNvPr>
          <p:cNvGrpSpPr/>
          <p:nvPr/>
        </p:nvGrpSpPr>
        <p:grpSpPr>
          <a:xfrm>
            <a:off x="4642048" y="2398881"/>
            <a:ext cx="3641992" cy="2525035"/>
            <a:chOff x="4642048" y="2398881"/>
            <a:chExt cx="3641992" cy="2525035"/>
          </a:xfrm>
        </p:grpSpPr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8568295E-93C9-4ECA-C625-2DEC78B115B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152248" y="2398881"/>
              <a:ext cx="2131792" cy="2525035"/>
            </a:xfrm>
            <a:prstGeom prst="rect">
              <a:avLst/>
            </a:prstGeom>
          </p:spPr>
        </p:pic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33907376-762E-AF91-710D-E48BB7805B4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642048" y="3071766"/>
              <a:ext cx="1795659" cy="1346744"/>
            </a:xfrm>
            <a:prstGeom prst="rect">
              <a:avLst/>
            </a:prstGeom>
          </p:spPr>
        </p:pic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10BFFDE3-A167-D1A1-4D7E-08A7B715D0BE}"/>
              </a:ext>
            </a:extLst>
          </p:cNvPr>
          <p:cNvGrpSpPr/>
          <p:nvPr/>
        </p:nvGrpSpPr>
        <p:grpSpPr>
          <a:xfrm>
            <a:off x="7828981" y="2695887"/>
            <a:ext cx="4030930" cy="1963376"/>
            <a:chOff x="7828981" y="2695887"/>
            <a:chExt cx="4030930" cy="1963376"/>
          </a:xfrm>
        </p:grpSpPr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85DBAFB2-50F6-99FE-0A86-6AC603B35F9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828981" y="3071766"/>
              <a:ext cx="1795659" cy="1346744"/>
            </a:xfrm>
            <a:prstGeom prst="rect">
              <a:avLst/>
            </a:prstGeom>
          </p:spPr>
        </p:pic>
        <p:sp>
          <p:nvSpPr>
            <p:cNvPr id="7" name="7-Point Star 6">
              <a:extLst>
                <a:ext uri="{FF2B5EF4-FFF2-40B4-BE49-F238E27FC236}">
                  <a16:creationId xmlns:a16="http://schemas.microsoft.com/office/drawing/2014/main" id="{C4D383C8-0D84-CE03-1789-1C10E62E0515}"/>
                </a:ext>
              </a:extLst>
            </p:cNvPr>
            <p:cNvSpPr/>
            <p:nvPr/>
          </p:nvSpPr>
          <p:spPr>
            <a:xfrm>
              <a:off x="9368514" y="2695887"/>
              <a:ext cx="2491397" cy="1963376"/>
            </a:xfrm>
            <a:prstGeom prst="star7">
              <a:avLst/>
            </a:prstGeom>
          </p:spPr>
          <p:style>
            <a:lnRef idx="0">
              <a:schemeClr val="accent2"/>
            </a:lnRef>
            <a:fillRef idx="3">
              <a:schemeClr val="accent2"/>
            </a:fillRef>
            <a:effectRef idx="3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dirty="0"/>
                <a:t>Prediction: Smash</a:t>
              </a:r>
            </a:p>
          </p:txBody>
        </p:sp>
      </p:grpSp>
      <p:graphicFrame>
        <p:nvGraphicFramePr>
          <p:cNvPr id="14" name="Table 4">
            <a:extLst>
              <a:ext uri="{FF2B5EF4-FFF2-40B4-BE49-F238E27FC236}">
                <a16:creationId xmlns:a16="http://schemas.microsoft.com/office/drawing/2014/main" id="{D19E0F54-F8F9-7ED1-BCED-71E80970B66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55584431"/>
              </p:ext>
            </p:extLst>
          </p:nvPr>
        </p:nvGraphicFramePr>
        <p:xfrm>
          <a:off x="211454" y="3403050"/>
          <a:ext cx="4549520" cy="1280160"/>
        </p:xfrm>
        <a:graphic>
          <a:graphicData uri="http://schemas.openxmlformats.org/drawingml/2006/table">
            <a:tbl>
              <a:tblPr firstRow="1" bandRow="1">
                <a:tableStyleId>{7E9639D4-E3E2-4D34-9284-5A2195B3D0D7}</a:tableStyleId>
              </a:tblPr>
              <a:tblGrid>
                <a:gridCol w="909904">
                  <a:extLst>
                    <a:ext uri="{9D8B030D-6E8A-4147-A177-3AD203B41FA5}">
                      <a16:colId xmlns:a16="http://schemas.microsoft.com/office/drawing/2014/main" val="2944470075"/>
                    </a:ext>
                  </a:extLst>
                </a:gridCol>
                <a:gridCol w="909904">
                  <a:extLst>
                    <a:ext uri="{9D8B030D-6E8A-4147-A177-3AD203B41FA5}">
                      <a16:colId xmlns:a16="http://schemas.microsoft.com/office/drawing/2014/main" val="1628177131"/>
                    </a:ext>
                  </a:extLst>
                </a:gridCol>
                <a:gridCol w="909904">
                  <a:extLst>
                    <a:ext uri="{9D8B030D-6E8A-4147-A177-3AD203B41FA5}">
                      <a16:colId xmlns:a16="http://schemas.microsoft.com/office/drawing/2014/main" val="3374678108"/>
                    </a:ext>
                  </a:extLst>
                </a:gridCol>
                <a:gridCol w="909904">
                  <a:extLst>
                    <a:ext uri="{9D8B030D-6E8A-4147-A177-3AD203B41FA5}">
                      <a16:colId xmlns:a16="http://schemas.microsoft.com/office/drawing/2014/main" val="2778089473"/>
                    </a:ext>
                  </a:extLst>
                </a:gridCol>
                <a:gridCol w="909904">
                  <a:extLst>
                    <a:ext uri="{9D8B030D-6E8A-4147-A177-3AD203B41FA5}">
                      <a16:colId xmlns:a16="http://schemas.microsoft.com/office/drawing/2014/main" val="1642060737"/>
                    </a:ext>
                  </a:extLst>
                </a:gridCol>
              </a:tblGrid>
              <a:tr h="136908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rgbClr val="00B050"/>
                          </a:solidFill>
                        </a:rPr>
                        <a:t>Height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rgbClr val="00B050"/>
                          </a:solidFill>
                        </a:rPr>
                        <a:t>Body 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rgbClr val="00B050"/>
                          </a:solidFill>
                        </a:rPr>
                        <a:t>Eye Color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rgbClr val="00B050"/>
                          </a:solidFill>
                        </a:rPr>
                        <a:t>Skin Complexion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rgbClr val="FF0000"/>
                          </a:solidFill>
                        </a:rPr>
                        <a:t>Label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86206290"/>
                  </a:ext>
                </a:extLst>
              </a:tr>
              <a:tr h="136908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Tall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Slim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Amber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Fair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????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564992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6696177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99000"/>
            <a:lum/>
          </a:blip>
          <a:srcRect/>
          <a:stretch>
            <a:fillRect t="89000" r="85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38E7DE1-45EE-476A-A474-0F3C264AED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139541"/>
            <a:ext cx="12192000" cy="718459"/>
          </a:xfrm>
          <a:ln w="28575">
            <a:solidFill>
              <a:schemeClr val="accent5">
                <a:lumMod val="50000"/>
              </a:schemeClr>
            </a:solidFill>
          </a:ln>
        </p:spPr>
        <p:txBody>
          <a:bodyPr/>
          <a:lstStyle/>
          <a:p>
            <a:pPr algn="r"/>
            <a:r>
              <a:rPr lang="en-US" b="1" dirty="0">
                <a:solidFill>
                  <a:schemeClr val="tx1"/>
                </a:solidFill>
              </a:rPr>
              <a:t>CCINSYSL</a:t>
            </a:r>
            <a:endParaRPr lang="en-PH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2FC0FD6B-4817-4999-6E57-104507E162A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336512"/>
            <a:ext cx="9144000" cy="718459"/>
          </a:xfrm>
        </p:spPr>
        <p:txBody>
          <a:bodyPr>
            <a:noAutofit/>
          </a:bodyPr>
          <a:lstStyle/>
          <a:p>
            <a:r>
              <a:rPr lang="en-PH" sz="5000" b="1" dirty="0"/>
              <a:t>Tasks in Supervised Learning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78303857-FEFC-374F-1765-AD332A3050E0}"/>
              </a:ext>
            </a:extLst>
          </p:cNvPr>
          <p:cNvSpPr txBox="1">
            <a:spLocks/>
          </p:cNvSpPr>
          <p:nvPr/>
        </p:nvSpPr>
        <p:spPr>
          <a:xfrm>
            <a:off x="1105929" y="1335314"/>
            <a:ext cx="9980141" cy="3836742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PH" sz="3000" b="1" dirty="0">
                <a:solidFill>
                  <a:srgbClr val="00B050"/>
                </a:solidFill>
                <a:latin typeface="+mn-lt"/>
              </a:rPr>
              <a:t>Classification: </a:t>
            </a:r>
          </a:p>
          <a:p>
            <a:pPr algn="l"/>
            <a:r>
              <a:rPr lang="en-PH" sz="3000" dirty="0">
                <a:latin typeface="+mn-lt"/>
              </a:rPr>
              <a:t>Predicting  a class label</a:t>
            </a:r>
          </a:p>
          <a:p>
            <a:pPr algn="l"/>
            <a:endParaRPr lang="en-PH" sz="3000" dirty="0">
              <a:latin typeface="+mn-lt"/>
            </a:endParaRPr>
          </a:p>
          <a:p>
            <a:pPr algn="l"/>
            <a:r>
              <a:rPr lang="en-PH" sz="3000" b="1" dirty="0">
                <a:solidFill>
                  <a:srgbClr val="0070C0"/>
                </a:solidFill>
                <a:latin typeface="+mn-lt"/>
              </a:rPr>
              <a:t>Multiclass Classification:</a:t>
            </a:r>
          </a:p>
          <a:p>
            <a:pPr algn="l"/>
            <a:r>
              <a:rPr lang="en-PH" sz="3000" dirty="0">
                <a:latin typeface="+mn-lt"/>
              </a:rPr>
              <a:t>Example: Predicting a species of flower with two or more classes [</a:t>
            </a:r>
            <a:r>
              <a:rPr lang="en-PH" sz="3000" b="1" dirty="0">
                <a:solidFill>
                  <a:srgbClr val="7030A0"/>
                </a:solidFill>
                <a:latin typeface="+mn-lt"/>
              </a:rPr>
              <a:t>virginica</a:t>
            </a:r>
            <a:r>
              <a:rPr lang="en-PH" sz="3000" b="1" dirty="0">
                <a:latin typeface="+mn-lt"/>
              </a:rPr>
              <a:t>, </a:t>
            </a:r>
            <a:r>
              <a:rPr lang="en-PH" sz="3000" b="1" dirty="0" err="1">
                <a:solidFill>
                  <a:srgbClr val="0070C0"/>
                </a:solidFill>
                <a:latin typeface="+mn-lt"/>
              </a:rPr>
              <a:t>setosa</a:t>
            </a:r>
            <a:r>
              <a:rPr lang="en-PH" sz="3000" b="1" dirty="0">
                <a:latin typeface="+mn-lt"/>
              </a:rPr>
              <a:t>, </a:t>
            </a:r>
            <a:r>
              <a:rPr lang="en-PH" sz="3000" b="1" dirty="0">
                <a:solidFill>
                  <a:srgbClr val="00B0F0"/>
                </a:solidFill>
                <a:latin typeface="+mn-lt"/>
              </a:rPr>
              <a:t>versicolor</a:t>
            </a:r>
            <a:r>
              <a:rPr lang="en-PH" sz="3000" dirty="0">
                <a:latin typeface="+mn-lt"/>
              </a:rPr>
              <a:t>]</a:t>
            </a:r>
          </a:p>
          <a:p>
            <a:pPr algn="l"/>
            <a:endParaRPr lang="en-PH" sz="3000" dirty="0">
              <a:latin typeface="+mn-lt"/>
            </a:endParaRPr>
          </a:p>
          <a:p>
            <a:pPr algn="l"/>
            <a:r>
              <a:rPr lang="en-PH" sz="3000" b="1" dirty="0">
                <a:solidFill>
                  <a:srgbClr val="0070C0"/>
                </a:solidFill>
                <a:latin typeface="+mn-lt"/>
              </a:rPr>
              <a:t>Binary Classification:</a:t>
            </a:r>
          </a:p>
          <a:p>
            <a:pPr algn="l"/>
            <a:r>
              <a:rPr lang="en-PH" sz="3000" dirty="0">
                <a:latin typeface="+mn-lt"/>
              </a:rPr>
              <a:t>Example: Smash or Pass. Two classes [</a:t>
            </a:r>
            <a:r>
              <a:rPr lang="en-PH" sz="3000" b="1" dirty="0">
                <a:solidFill>
                  <a:srgbClr val="0070C0"/>
                </a:solidFill>
                <a:latin typeface="+mn-lt"/>
              </a:rPr>
              <a:t>Smash</a:t>
            </a:r>
            <a:r>
              <a:rPr lang="en-PH" sz="3000" dirty="0">
                <a:latin typeface="+mn-lt"/>
              </a:rPr>
              <a:t> or </a:t>
            </a:r>
            <a:r>
              <a:rPr lang="en-PH" sz="3000" b="1" dirty="0">
                <a:solidFill>
                  <a:srgbClr val="7030A0"/>
                </a:solidFill>
                <a:latin typeface="+mn-lt"/>
              </a:rPr>
              <a:t>Pass</a:t>
            </a:r>
            <a:r>
              <a:rPr lang="en-PH" sz="3000" dirty="0">
                <a:latin typeface="+mn-lt"/>
              </a:rPr>
              <a:t>] </a:t>
            </a:r>
          </a:p>
        </p:txBody>
      </p:sp>
    </p:spTree>
    <p:extLst>
      <p:ext uri="{BB962C8B-B14F-4D97-AF65-F5344CB8AC3E}">
        <p14:creationId xmlns:p14="http://schemas.microsoft.com/office/powerpoint/2010/main" val="199700159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99000"/>
            <a:lum/>
          </a:blip>
          <a:srcRect/>
          <a:stretch>
            <a:fillRect t="89000" r="85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38E7DE1-45EE-476A-A474-0F3C264AED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139541"/>
            <a:ext cx="12192000" cy="718459"/>
          </a:xfrm>
          <a:ln w="28575">
            <a:solidFill>
              <a:schemeClr val="accent5">
                <a:lumMod val="50000"/>
              </a:schemeClr>
            </a:solidFill>
          </a:ln>
        </p:spPr>
        <p:txBody>
          <a:bodyPr/>
          <a:lstStyle/>
          <a:p>
            <a:pPr algn="r"/>
            <a:r>
              <a:rPr lang="en-US" b="1" dirty="0">
                <a:solidFill>
                  <a:schemeClr val="tx1"/>
                </a:solidFill>
              </a:rPr>
              <a:t>CCINSYSL</a:t>
            </a:r>
            <a:endParaRPr lang="en-PH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2FC0FD6B-4817-4999-6E57-104507E162A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336512"/>
            <a:ext cx="9144000" cy="718459"/>
          </a:xfrm>
        </p:spPr>
        <p:txBody>
          <a:bodyPr>
            <a:noAutofit/>
          </a:bodyPr>
          <a:lstStyle/>
          <a:p>
            <a:r>
              <a:rPr lang="en-PH" sz="5000" b="1" dirty="0"/>
              <a:t>Tasks in Supervised Learning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2FFDE1A-0F93-308C-93FC-C99203448D61}"/>
              </a:ext>
            </a:extLst>
          </p:cNvPr>
          <p:cNvSpPr txBox="1"/>
          <p:nvPr/>
        </p:nvSpPr>
        <p:spPr>
          <a:xfrm>
            <a:off x="1105929" y="1490008"/>
            <a:ext cx="9562071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PH" sz="3000" b="1" dirty="0">
                <a:solidFill>
                  <a:srgbClr val="00B050"/>
                </a:solidFill>
              </a:rPr>
              <a:t>Regression:</a:t>
            </a:r>
          </a:p>
          <a:p>
            <a:pPr algn="l"/>
            <a:r>
              <a:rPr lang="en-PH" sz="3000" dirty="0"/>
              <a:t>Predicting a continuous value</a:t>
            </a:r>
          </a:p>
          <a:p>
            <a:pPr algn="l"/>
            <a:r>
              <a:rPr lang="en-PH" sz="3000" dirty="0"/>
              <a:t>Example: Predicting stock prices, predicting house prices, predicting IQ level of a person</a:t>
            </a:r>
          </a:p>
        </p:txBody>
      </p:sp>
    </p:spTree>
    <p:extLst>
      <p:ext uri="{BB962C8B-B14F-4D97-AF65-F5344CB8AC3E}">
        <p14:creationId xmlns:p14="http://schemas.microsoft.com/office/powerpoint/2010/main" val="366375140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3DCE86-C2BA-4713-9E7A-73589E8D6C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497150"/>
            <a:ext cx="9144000" cy="718459"/>
          </a:xfrm>
        </p:spPr>
        <p:txBody>
          <a:bodyPr>
            <a:noAutofit/>
          </a:bodyPr>
          <a:lstStyle/>
          <a:p>
            <a:r>
              <a:rPr lang="en-PH" sz="5000" b="1" dirty="0"/>
              <a:t>Supervised Learning Algorithms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38E7DE1-45EE-476A-A474-0F3C264AED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139541"/>
            <a:ext cx="12192000" cy="718459"/>
          </a:xfrm>
          <a:ln w="28575">
            <a:solidFill>
              <a:schemeClr val="accent5">
                <a:lumMod val="50000"/>
              </a:schemeClr>
            </a:solidFill>
          </a:ln>
        </p:spPr>
        <p:txBody>
          <a:bodyPr/>
          <a:lstStyle/>
          <a:p>
            <a:pPr algn="r"/>
            <a:r>
              <a:rPr lang="en-US" b="1" dirty="0">
                <a:solidFill>
                  <a:schemeClr val="tx1"/>
                </a:solidFill>
              </a:rPr>
              <a:t>CCINSYSL</a:t>
            </a:r>
            <a:endParaRPr lang="en-PH" dirty="0"/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AB8A1688-1E69-A29A-C5F5-F63A9467CDB7}"/>
              </a:ext>
            </a:extLst>
          </p:cNvPr>
          <p:cNvGrpSpPr/>
          <p:nvPr/>
        </p:nvGrpSpPr>
        <p:grpSpPr>
          <a:xfrm>
            <a:off x="4020065" y="1522487"/>
            <a:ext cx="4151869" cy="4050411"/>
            <a:chOff x="864974" y="2247415"/>
            <a:chExt cx="2710247" cy="2664493"/>
          </a:xfrm>
        </p:grpSpPr>
        <p:sp>
          <p:nvSpPr>
            <p:cNvPr id="26" name="Rounded Rectangle 25">
              <a:extLst>
                <a:ext uri="{FF2B5EF4-FFF2-40B4-BE49-F238E27FC236}">
                  <a16:creationId xmlns:a16="http://schemas.microsoft.com/office/drawing/2014/main" id="{5030EE84-68B2-79DA-EF49-AFAF9D72879D}"/>
                </a:ext>
              </a:extLst>
            </p:cNvPr>
            <p:cNvSpPr/>
            <p:nvPr/>
          </p:nvSpPr>
          <p:spPr>
            <a:xfrm>
              <a:off x="864974" y="2247415"/>
              <a:ext cx="2710247" cy="386788"/>
            </a:xfrm>
            <a:prstGeom prst="roundRect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dirty="0"/>
                <a:t>K-Nearest Neighbor</a:t>
              </a:r>
            </a:p>
          </p:txBody>
        </p:sp>
        <p:sp>
          <p:nvSpPr>
            <p:cNvPr id="27" name="Rounded Rectangle 26">
              <a:extLst>
                <a:ext uri="{FF2B5EF4-FFF2-40B4-BE49-F238E27FC236}">
                  <a16:creationId xmlns:a16="http://schemas.microsoft.com/office/drawing/2014/main" id="{03A08CF6-C8BF-B856-8696-A2DE76BFE4A7}"/>
                </a:ext>
              </a:extLst>
            </p:cNvPr>
            <p:cNvSpPr/>
            <p:nvPr/>
          </p:nvSpPr>
          <p:spPr>
            <a:xfrm>
              <a:off x="864974" y="2823553"/>
              <a:ext cx="2710247" cy="386788"/>
            </a:xfrm>
            <a:prstGeom prst="roundRect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dirty="0"/>
                <a:t>Linear Regression</a:t>
              </a:r>
            </a:p>
          </p:txBody>
        </p:sp>
        <p:sp>
          <p:nvSpPr>
            <p:cNvPr id="28" name="Rounded Rectangle 27">
              <a:extLst>
                <a:ext uri="{FF2B5EF4-FFF2-40B4-BE49-F238E27FC236}">
                  <a16:creationId xmlns:a16="http://schemas.microsoft.com/office/drawing/2014/main" id="{0A86B1C3-8678-E389-6DB4-A3A4CE4339EA}"/>
                </a:ext>
              </a:extLst>
            </p:cNvPr>
            <p:cNvSpPr/>
            <p:nvPr/>
          </p:nvSpPr>
          <p:spPr>
            <a:xfrm>
              <a:off x="864975" y="3399691"/>
              <a:ext cx="2710246" cy="386788"/>
            </a:xfrm>
            <a:prstGeom prst="roundRect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dirty="0"/>
                <a:t>Logistic Regression</a:t>
              </a:r>
            </a:p>
          </p:txBody>
        </p:sp>
        <p:sp>
          <p:nvSpPr>
            <p:cNvPr id="29" name="Rounded Rectangle 28">
              <a:extLst>
                <a:ext uri="{FF2B5EF4-FFF2-40B4-BE49-F238E27FC236}">
                  <a16:creationId xmlns:a16="http://schemas.microsoft.com/office/drawing/2014/main" id="{9C71E138-C532-B970-A0A9-A24A88972D12}"/>
                </a:ext>
              </a:extLst>
            </p:cNvPr>
            <p:cNvSpPr/>
            <p:nvPr/>
          </p:nvSpPr>
          <p:spPr>
            <a:xfrm>
              <a:off x="864974" y="3948982"/>
              <a:ext cx="2710246" cy="386788"/>
            </a:xfrm>
            <a:prstGeom prst="roundRect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dirty="0"/>
                <a:t>Support Vector Machines</a:t>
              </a:r>
            </a:p>
          </p:txBody>
        </p:sp>
        <p:sp>
          <p:nvSpPr>
            <p:cNvPr id="30" name="Rounded Rectangle 29">
              <a:extLst>
                <a:ext uri="{FF2B5EF4-FFF2-40B4-BE49-F238E27FC236}">
                  <a16:creationId xmlns:a16="http://schemas.microsoft.com/office/drawing/2014/main" id="{1939C815-D8B1-CFB1-031F-787C713C645B}"/>
                </a:ext>
              </a:extLst>
            </p:cNvPr>
            <p:cNvSpPr/>
            <p:nvPr/>
          </p:nvSpPr>
          <p:spPr>
            <a:xfrm>
              <a:off x="864974" y="4525120"/>
              <a:ext cx="2710246" cy="386788"/>
            </a:xfrm>
            <a:prstGeom prst="roundRect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dirty="0"/>
                <a:t>Decision Tree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21564243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3DCE86-C2BA-4713-9E7A-73589E8D6C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497150"/>
            <a:ext cx="9144000" cy="718459"/>
          </a:xfrm>
        </p:spPr>
        <p:txBody>
          <a:bodyPr>
            <a:noAutofit/>
          </a:bodyPr>
          <a:lstStyle/>
          <a:p>
            <a:r>
              <a:rPr lang="en-PH" sz="5000" b="1" dirty="0"/>
              <a:t>Algorithms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38E7DE1-45EE-476A-A474-0F3C264AED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139541"/>
            <a:ext cx="12192000" cy="718459"/>
          </a:xfrm>
          <a:ln w="28575">
            <a:solidFill>
              <a:schemeClr val="accent5">
                <a:lumMod val="50000"/>
              </a:schemeClr>
            </a:solidFill>
          </a:ln>
        </p:spPr>
        <p:txBody>
          <a:bodyPr/>
          <a:lstStyle/>
          <a:p>
            <a:pPr algn="r"/>
            <a:r>
              <a:rPr lang="en-US" b="1" dirty="0">
                <a:solidFill>
                  <a:schemeClr val="tx1"/>
                </a:solidFill>
              </a:rPr>
              <a:t>CCINSYSL</a:t>
            </a:r>
            <a:endParaRPr lang="en-PH" dirty="0"/>
          </a:p>
        </p:txBody>
      </p:sp>
      <p:graphicFrame>
        <p:nvGraphicFramePr>
          <p:cNvPr id="3" name="Table 4">
            <a:extLst>
              <a:ext uri="{FF2B5EF4-FFF2-40B4-BE49-F238E27FC236}">
                <a16:creationId xmlns:a16="http://schemas.microsoft.com/office/drawing/2014/main" id="{5F492947-5D65-5E09-566E-BBB65DF44CC3}"/>
              </a:ext>
            </a:extLst>
          </p:cNvPr>
          <p:cNvGraphicFramePr>
            <a:graphicFrameLocks noGrp="1"/>
          </p:cNvGraphicFramePr>
          <p:nvPr/>
        </p:nvGraphicFramePr>
        <p:xfrm>
          <a:off x="724945" y="1582330"/>
          <a:ext cx="10742109" cy="567746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3580703">
                  <a:extLst>
                    <a:ext uri="{9D8B030D-6E8A-4147-A177-3AD203B41FA5}">
                      <a16:colId xmlns:a16="http://schemas.microsoft.com/office/drawing/2014/main" val="2913056237"/>
                    </a:ext>
                  </a:extLst>
                </a:gridCol>
                <a:gridCol w="3580703">
                  <a:extLst>
                    <a:ext uri="{9D8B030D-6E8A-4147-A177-3AD203B41FA5}">
                      <a16:colId xmlns:a16="http://schemas.microsoft.com/office/drawing/2014/main" val="3863049235"/>
                    </a:ext>
                  </a:extLst>
                </a:gridCol>
                <a:gridCol w="3580703">
                  <a:extLst>
                    <a:ext uri="{9D8B030D-6E8A-4147-A177-3AD203B41FA5}">
                      <a16:colId xmlns:a16="http://schemas.microsoft.com/office/drawing/2014/main" val="2962307410"/>
                    </a:ext>
                  </a:extLst>
                </a:gridCol>
              </a:tblGrid>
              <a:tr h="567746">
                <a:tc>
                  <a:txBody>
                    <a:bodyPr/>
                    <a:lstStyle/>
                    <a:p>
                      <a:pPr algn="ctr"/>
                      <a:r>
                        <a:rPr lang="en-US" sz="2600" b="1" dirty="0">
                          <a:solidFill>
                            <a:srgbClr val="0070C0"/>
                          </a:solidFill>
                        </a:rPr>
                        <a:t>Supervised Learning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600" b="1" dirty="0">
                          <a:solidFill>
                            <a:srgbClr val="0070C0"/>
                          </a:solidFill>
                        </a:rPr>
                        <a:t>Unsupervised Learning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600" b="1" dirty="0">
                          <a:solidFill>
                            <a:srgbClr val="0070C0"/>
                          </a:solidFill>
                        </a:rPr>
                        <a:t>Reinforcement Learning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43500786"/>
                  </a:ext>
                </a:extLst>
              </a:tr>
            </a:tbl>
          </a:graphicData>
        </a:graphic>
      </p:graphicFrame>
      <p:grpSp>
        <p:nvGrpSpPr>
          <p:cNvPr id="23" name="Group 22">
            <a:extLst>
              <a:ext uri="{FF2B5EF4-FFF2-40B4-BE49-F238E27FC236}">
                <a16:creationId xmlns:a16="http://schemas.microsoft.com/office/drawing/2014/main" id="{44509970-6F8E-37B7-7F3F-EF220AB9570E}"/>
              </a:ext>
            </a:extLst>
          </p:cNvPr>
          <p:cNvGrpSpPr/>
          <p:nvPr/>
        </p:nvGrpSpPr>
        <p:grpSpPr>
          <a:xfrm>
            <a:off x="8118392" y="2486313"/>
            <a:ext cx="2977977" cy="2088355"/>
            <a:chOff x="597245" y="2247415"/>
            <a:chExt cx="2977977" cy="2088355"/>
          </a:xfrm>
        </p:grpSpPr>
        <p:sp>
          <p:nvSpPr>
            <p:cNvPr id="7" name="Rounded Rectangle 6">
              <a:extLst>
                <a:ext uri="{FF2B5EF4-FFF2-40B4-BE49-F238E27FC236}">
                  <a16:creationId xmlns:a16="http://schemas.microsoft.com/office/drawing/2014/main" id="{A64CAF74-15F2-C23A-DE23-4B3671F53FE3}"/>
                </a:ext>
              </a:extLst>
            </p:cNvPr>
            <p:cNvSpPr/>
            <p:nvPr/>
          </p:nvSpPr>
          <p:spPr>
            <a:xfrm>
              <a:off x="597246" y="2247415"/>
              <a:ext cx="2977976" cy="386788"/>
            </a:xfrm>
            <a:prstGeom prst="roundRect">
              <a:avLst/>
            </a:prstGeom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dirty="0"/>
                <a:t>Monte-Carlo</a:t>
              </a:r>
            </a:p>
          </p:txBody>
        </p:sp>
        <p:sp>
          <p:nvSpPr>
            <p:cNvPr id="19" name="Rounded Rectangle 18">
              <a:extLst>
                <a:ext uri="{FF2B5EF4-FFF2-40B4-BE49-F238E27FC236}">
                  <a16:creationId xmlns:a16="http://schemas.microsoft.com/office/drawing/2014/main" id="{46419294-2434-26DB-C53F-073D59B37263}"/>
                </a:ext>
              </a:extLst>
            </p:cNvPr>
            <p:cNvSpPr/>
            <p:nvPr/>
          </p:nvSpPr>
          <p:spPr>
            <a:xfrm>
              <a:off x="597246" y="2823553"/>
              <a:ext cx="2977976" cy="386788"/>
            </a:xfrm>
            <a:prstGeom prst="roundRect">
              <a:avLst/>
            </a:prstGeom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dirty="0"/>
                <a:t>Temporal Difference</a:t>
              </a:r>
            </a:p>
          </p:txBody>
        </p:sp>
        <p:sp>
          <p:nvSpPr>
            <p:cNvPr id="20" name="Rounded Rectangle 19">
              <a:extLst>
                <a:ext uri="{FF2B5EF4-FFF2-40B4-BE49-F238E27FC236}">
                  <a16:creationId xmlns:a16="http://schemas.microsoft.com/office/drawing/2014/main" id="{EF708ECE-EA5A-03F4-58E1-E40403C17144}"/>
                </a:ext>
              </a:extLst>
            </p:cNvPr>
            <p:cNvSpPr/>
            <p:nvPr/>
          </p:nvSpPr>
          <p:spPr>
            <a:xfrm>
              <a:off x="597245" y="3399691"/>
              <a:ext cx="2977976" cy="386788"/>
            </a:xfrm>
            <a:prstGeom prst="roundRect">
              <a:avLst/>
            </a:prstGeom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dirty="0"/>
                <a:t>Q-Learning</a:t>
              </a:r>
            </a:p>
          </p:txBody>
        </p:sp>
        <p:sp>
          <p:nvSpPr>
            <p:cNvPr id="21" name="Rounded Rectangle 20">
              <a:extLst>
                <a:ext uri="{FF2B5EF4-FFF2-40B4-BE49-F238E27FC236}">
                  <a16:creationId xmlns:a16="http://schemas.microsoft.com/office/drawing/2014/main" id="{7364C767-DBFD-4EA9-5D42-CEB6575F4412}"/>
                </a:ext>
              </a:extLst>
            </p:cNvPr>
            <p:cNvSpPr/>
            <p:nvPr/>
          </p:nvSpPr>
          <p:spPr>
            <a:xfrm>
              <a:off x="597245" y="3948982"/>
              <a:ext cx="2977975" cy="386788"/>
            </a:xfrm>
            <a:prstGeom prst="roundRect">
              <a:avLst/>
            </a:prstGeom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dirty="0"/>
                <a:t>Dynamic Programming</a:t>
              </a:r>
            </a:p>
          </p:txBody>
        </p:sp>
      </p:grpSp>
      <p:grpSp>
        <p:nvGrpSpPr>
          <p:cNvPr id="25" name="Group 24">
            <a:extLst>
              <a:ext uri="{FF2B5EF4-FFF2-40B4-BE49-F238E27FC236}">
                <a16:creationId xmlns:a16="http://schemas.microsoft.com/office/drawing/2014/main" id="{AB8A1688-1E69-A29A-C5F5-F63A9467CDB7}"/>
              </a:ext>
            </a:extLst>
          </p:cNvPr>
          <p:cNvGrpSpPr/>
          <p:nvPr/>
        </p:nvGrpSpPr>
        <p:grpSpPr>
          <a:xfrm>
            <a:off x="1264509" y="2486313"/>
            <a:ext cx="2710247" cy="2664493"/>
            <a:chOff x="864974" y="2247415"/>
            <a:chExt cx="2710247" cy="2664493"/>
          </a:xfrm>
        </p:grpSpPr>
        <p:sp>
          <p:nvSpPr>
            <p:cNvPr id="26" name="Rounded Rectangle 25">
              <a:extLst>
                <a:ext uri="{FF2B5EF4-FFF2-40B4-BE49-F238E27FC236}">
                  <a16:creationId xmlns:a16="http://schemas.microsoft.com/office/drawing/2014/main" id="{5030EE84-68B2-79DA-EF49-AFAF9D72879D}"/>
                </a:ext>
              </a:extLst>
            </p:cNvPr>
            <p:cNvSpPr/>
            <p:nvPr/>
          </p:nvSpPr>
          <p:spPr>
            <a:xfrm>
              <a:off x="864974" y="2247415"/>
              <a:ext cx="2710247" cy="386788"/>
            </a:xfrm>
            <a:prstGeom prst="roundRect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dirty="0"/>
                <a:t>K-Nearest Neighbor</a:t>
              </a:r>
            </a:p>
          </p:txBody>
        </p:sp>
        <p:sp>
          <p:nvSpPr>
            <p:cNvPr id="27" name="Rounded Rectangle 26">
              <a:extLst>
                <a:ext uri="{FF2B5EF4-FFF2-40B4-BE49-F238E27FC236}">
                  <a16:creationId xmlns:a16="http://schemas.microsoft.com/office/drawing/2014/main" id="{03A08CF6-C8BF-B856-8696-A2DE76BFE4A7}"/>
                </a:ext>
              </a:extLst>
            </p:cNvPr>
            <p:cNvSpPr/>
            <p:nvPr/>
          </p:nvSpPr>
          <p:spPr>
            <a:xfrm>
              <a:off x="864974" y="2823553"/>
              <a:ext cx="2710247" cy="386788"/>
            </a:xfrm>
            <a:prstGeom prst="roundRect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dirty="0"/>
                <a:t>Linear Regression</a:t>
              </a:r>
            </a:p>
          </p:txBody>
        </p:sp>
        <p:sp>
          <p:nvSpPr>
            <p:cNvPr id="28" name="Rounded Rectangle 27">
              <a:extLst>
                <a:ext uri="{FF2B5EF4-FFF2-40B4-BE49-F238E27FC236}">
                  <a16:creationId xmlns:a16="http://schemas.microsoft.com/office/drawing/2014/main" id="{0A86B1C3-8678-E389-6DB4-A3A4CE4339EA}"/>
                </a:ext>
              </a:extLst>
            </p:cNvPr>
            <p:cNvSpPr/>
            <p:nvPr/>
          </p:nvSpPr>
          <p:spPr>
            <a:xfrm>
              <a:off x="864975" y="3399691"/>
              <a:ext cx="2710246" cy="386788"/>
            </a:xfrm>
            <a:prstGeom prst="roundRect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dirty="0"/>
                <a:t>Logistic Regression</a:t>
              </a:r>
            </a:p>
          </p:txBody>
        </p:sp>
        <p:sp>
          <p:nvSpPr>
            <p:cNvPr id="29" name="Rounded Rectangle 28">
              <a:extLst>
                <a:ext uri="{FF2B5EF4-FFF2-40B4-BE49-F238E27FC236}">
                  <a16:creationId xmlns:a16="http://schemas.microsoft.com/office/drawing/2014/main" id="{9C71E138-C532-B970-A0A9-A24A88972D12}"/>
                </a:ext>
              </a:extLst>
            </p:cNvPr>
            <p:cNvSpPr/>
            <p:nvPr/>
          </p:nvSpPr>
          <p:spPr>
            <a:xfrm>
              <a:off x="864974" y="3948982"/>
              <a:ext cx="2710246" cy="386788"/>
            </a:xfrm>
            <a:prstGeom prst="roundRect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dirty="0"/>
                <a:t>Support Vector Machines</a:t>
              </a:r>
            </a:p>
          </p:txBody>
        </p:sp>
        <p:sp>
          <p:nvSpPr>
            <p:cNvPr id="30" name="Rounded Rectangle 29">
              <a:extLst>
                <a:ext uri="{FF2B5EF4-FFF2-40B4-BE49-F238E27FC236}">
                  <a16:creationId xmlns:a16="http://schemas.microsoft.com/office/drawing/2014/main" id="{1939C815-D8B1-CFB1-031F-787C713C645B}"/>
                </a:ext>
              </a:extLst>
            </p:cNvPr>
            <p:cNvSpPr/>
            <p:nvPr/>
          </p:nvSpPr>
          <p:spPr>
            <a:xfrm>
              <a:off x="864974" y="4525120"/>
              <a:ext cx="2710246" cy="386788"/>
            </a:xfrm>
            <a:prstGeom prst="roundRect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dirty="0"/>
                <a:t>Decision Tree</a:t>
              </a:r>
            </a:p>
          </p:txBody>
        </p:sp>
      </p:grpSp>
      <p:grpSp>
        <p:nvGrpSpPr>
          <p:cNvPr id="31" name="Group 30">
            <a:extLst>
              <a:ext uri="{FF2B5EF4-FFF2-40B4-BE49-F238E27FC236}">
                <a16:creationId xmlns:a16="http://schemas.microsoft.com/office/drawing/2014/main" id="{43A95638-DCDF-94B3-6B6A-15F313BC1B38}"/>
              </a:ext>
            </a:extLst>
          </p:cNvPr>
          <p:cNvGrpSpPr/>
          <p:nvPr/>
        </p:nvGrpSpPr>
        <p:grpSpPr>
          <a:xfrm>
            <a:off x="4515364" y="2512641"/>
            <a:ext cx="3161269" cy="2088355"/>
            <a:chOff x="413953" y="2247415"/>
            <a:chExt cx="3161269" cy="2088355"/>
          </a:xfrm>
        </p:grpSpPr>
        <p:sp>
          <p:nvSpPr>
            <p:cNvPr id="32" name="Rounded Rectangle 31">
              <a:extLst>
                <a:ext uri="{FF2B5EF4-FFF2-40B4-BE49-F238E27FC236}">
                  <a16:creationId xmlns:a16="http://schemas.microsoft.com/office/drawing/2014/main" id="{E1E670EB-BEB2-0808-22DB-96B0978C72AF}"/>
                </a:ext>
              </a:extLst>
            </p:cNvPr>
            <p:cNvSpPr/>
            <p:nvPr/>
          </p:nvSpPr>
          <p:spPr>
            <a:xfrm>
              <a:off x="413953" y="2247415"/>
              <a:ext cx="3161269" cy="386788"/>
            </a:xfrm>
            <a:prstGeom prst="roundRect">
              <a:avLst/>
            </a:prstGeom>
          </p:spPr>
          <p:style>
            <a:lnRef idx="2">
              <a:schemeClr val="accent2">
                <a:shade val="15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dirty="0"/>
                <a:t>K Means Clustering</a:t>
              </a:r>
            </a:p>
          </p:txBody>
        </p:sp>
        <p:sp>
          <p:nvSpPr>
            <p:cNvPr id="41" name="Rounded Rectangle 40">
              <a:extLst>
                <a:ext uri="{FF2B5EF4-FFF2-40B4-BE49-F238E27FC236}">
                  <a16:creationId xmlns:a16="http://schemas.microsoft.com/office/drawing/2014/main" id="{BACD2D4F-D04F-F2E1-931D-8FB9E8DE523B}"/>
                </a:ext>
              </a:extLst>
            </p:cNvPr>
            <p:cNvSpPr/>
            <p:nvPr/>
          </p:nvSpPr>
          <p:spPr>
            <a:xfrm>
              <a:off x="413953" y="2823553"/>
              <a:ext cx="3161269" cy="386788"/>
            </a:xfrm>
            <a:prstGeom prst="roundRect">
              <a:avLst/>
            </a:prstGeom>
          </p:spPr>
          <p:style>
            <a:lnRef idx="2">
              <a:schemeClr val="accent2">
                <a:shade val="15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dirty="0"/>
                <a:t>Hierarchical Clustering</a:t>
              </a:r>
            </a:p>
          </p:txBody>
        </p:sp>
        <p:sp>
          <p:nvSpPr>
            <p:cNvPr id="42" name="Rounded Rectangle 41">
              <a:extLst>
                <a:ext uri="{FF2B5EF4-FFF2-40B4-BE49-F238E27FC236}">
                  <a16:creationId xmlns:a16="http://schemas.microsoft.com/office/drawing/2014/main" id="{1BD2CCF8-AC97-76BE-AC39-32B9CBD96345}"/>
                </a:ext>
              </a:extLst>
            </p:cNvPr>
            <p:cNvSpPr/>
            <p:nvPr/>
          </p:nvSpPr>
          <p:spPr>
            <a:xfrm>
              <a:off x="413953" y="3399691"/>
              <a:ext cx="3161268" cy="386788"/>
            </a:xfrm>
            <a:prstGeom prst="roundRect">
              <a:avLst/>
            </a:prstGeom>
          </p:spPr>
          <p:style>
            <a:lnRef idx="2">
              <a:schemeClr val="accent2">
                <a:shade val="15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dirty="0"/>
                <a:t>DBSCAN</a:t>
              </a:r>
            </a:p>
          </p:txBody>
        </p:sp>
        <p:sp>
          <p:nvSpPr>
            <p:cNvPr id="44" name="Rounded Rectangle 43">
              <a:extLst>
                <a:ext uri="{FF2B5EF4-FFF2-40B4-BE49-F238E27FC236}">
                  <a16:creationId xmlns:a16="http://schemas.microsoft.com/office/drawing/2014/main" id="{3DC505EA-598C-D45C-F3B6-932C60ED6813}"/>
                </a:ext>
              </a:extLst>
            </p:cNvPr>
            <p:cNvSpPr/>
            <p:nvPr/>
          </p:nvSpPr>
          <p:spPr>
            <a:xfrm>
              <a:off x="413953" y="3948982"/>
              <a:ext cx="3161267" cy="386788"/>
            </a:xfrm>
            <a:prstGeom prst="roundRect">
              <a:avLst/>
            </a:prstGeom>
          </p:spPr>
          <p:style>
            <a:lnRef idx="2">
              <a:schemeClr val="accent2">
                <a:shade val="15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dirty="0"/>
                <a:t>Principal Component Analysis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56831616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99000"/>
            <a:lum/>
          </a:blip>
          <a:srcRect/>
          <a:stretch>
            <a:fillRect t="89000" r="85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3DCE86-C2BA-4713-9E7A-73589E8D6C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497150"/>
            <a:ext cx="9144000" cy="718459"/>
          </a:xfrm>
        </p:spPr>
        <p:txBody>
          <a:bodyPr>
            <a:noAutofit/>
          </a:bodyPr>
          <a:lstStyle/>
          <a:p>
            <a:r>
              <a:rPr lang="en-PH" sz="5000" b="1" dirty="0"/>
              <a:t>Recap of Last Lesson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38E7DE1-45EE-476A-A474-0F3C264AED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139541"/>
            <a:ext cx="12192000" cy="718459"/>
          </a:xfrm>
          <a:ln w="28575">
            <a:solidFill>
              <a:schemeClr val="accent5">
                <a:lumMod val="50000"/>
              </a:schemeClr>
            </a:solidFill>
          </a:ln>
        </p:spPr>
        <p:txBody>
          <a:bodyPr/>
          <a:lstStyle/>
          <a:p>
            <a:pPr algn="r"/>
            <a:r>
              <a:rPr lang="en-US" b="1" dirty="0">
                <a:solidFill>
                  <a:schemeClr val="tx1"/>
                </a:solidFill>
              </a:rPr>
              <a:t>CCINSYSL</a:t>
            </a:r>
            <a:endParaRPr lang="en-PH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8C4DA1FF-371E-1AAA-67EC-5843FBD5F88C}"/>
              </a:ext>
            </a:extLst>
          </p:cNvPr>
          <p:cNvSpPr txBox="1"/>
          <p:nvPr/>
        </p:nvSpPr>
        <p:spPr>
          <a:xfrm>
            <a:off x="1524001" y="1518695"/>
            <a:ext cx="9144000" cy="24006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PH" sz="3000" i="0" u="none" strike="noStrike" dirty="0">
                <a:solidFill>
                  <a:srgbClr val="171717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Machine learning is a subarea of </a:t>
            </a:r>
            <a:r>
              <a:rPr lang="en-PH" sz="3000" b="1" i="0" u="none" strike="noStrike" dirty="0">
                <a:solidFill>
                  <a:srgbClr val="0070C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Artificial intelligence.</a:t>
            </a:r>
          </a:p>
          <a:p>
            <a:pPr algn="l"/>
            <a:endParaRPr lang="en-PH" sz="3000" dirty="0">
              <a:solidFill>
                <a:srgbClr val="171717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l"/>
            <a:r>
              <a:rPr lang="en-PH" sz="3000" i="0" u="none" strike="noStrike" dirty="0">
                <a:solidFill>
                  <a:srgbClr val="171717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Machine learning gives computers the ability to learn and make decisions </a:t>
            </a:r>
            <a:r>
              <a:rPr lang="en-PH" sz="3000" b="1" i="0" u="none" strike="noStrike" dirty="0">
                <a:solidFill>
                  <a:srgbClr val="00B05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based on data </a:t>
            </a:r>
            <a:r>
              <a:rPr lang="en-PH" sz="3000" i="0" u="none" strike="noStrike" dirty="0">
                <a:solidFill>
                  <a:srgbClr val="171717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and not from </a:t>
            </a:r>
            <a:r>
              <a:rPr lang="en-PH" sz="3000" b="1" i="0" u="none" strike="noStrike" dirty="0">
                <a:solidFill>
                  <a:srgbClr val="FF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explicit instructions 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F79C3132-4DB1-CC0F-5C09-308554430994}"/>
              </a:ext>
            </a:extLst>
          </p:cNvPr>
          <p:cNvSpPr txBox="1"/>
          <p:nvPr/>
        </p:nvSpPr>
        <p:spPr>
          <a:xfrm>
            <a:off x="2981661" y="3919352"/>
            <a:ext cx="622867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Example: </a:t>
            </a:r>
            <a:r>
              <a:rPr lang="en-US" sz="2400" dirty="0"/>
              <a:t>Predicting the next value of Fahrenheit</a:t>
            </a:r>
          </a:p>
        </p:txBody>
      </p:sp>
      <p:graphicFrame>
        <p:nvGraphicFramePr>
          <p:cNvPr id="24" name="Table 6">
            <a:extLst>
              <a:ext uri="{FF2B5EF4-FFF2-40B4-BE49-F238E27FC236}">
                <a16:creationId xmlns:a16="http://schemas.microsoft.com/office/drawing/2014/main" id="{F2876DAC-6038-4F54-C545-CC398A3553D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76913353"/>
              </p:ext>
            </p:extLst>
          </p:nvPr>
        </p:nvGraphicFramePr>
        <p:xfrm>
          <a:off x="1605825" y="4432134"/>
          <a:ext cx="8980350" cy="1521692"/>
        </p:xfrm>
        <a:graphic>
          <a:graphicData uri="http://schemas.openxmlformats.org/drawingml/2006/table">
            <a:tbl>
              <a:tblPr firstRow="1" bandRow="1">
                <a:tableStyleId>{D113A9D2-9D6B-4929-AA2D-F23B5EE8CBE7}</a:tableStyleId>
              </a:tblPr>
              <a:tblGrid>
                <a:gridCol w="1496725">
                  <a:extLst>
                    <a:ext uri="{9D8B030D-6E8A-4147-A177-3AD203B41FA5}">
                      <a16:colId xmlns:a16="http://schemas.microsoft.com/office/drawing/2014/main" val="1238134438"/>
                    </a:ext>
                  </a:extLst>
                </a:gridCol>
                <a:gridCol w="1496725">
                  <a:extLst>
                    <a:ext uri="{9D8B030D-6E8A-4147-A177-3AD203B41FA5}">
                      <a16:colId xmlns:a16="http://schemas.microsoft.com/office/drawing/2014/main" val="294804074"/>
                    </a:ext>
                  </a:extLst>
                </a:gridCol>
                <a:gridCol w="1496725">
                  <a:extLst>
                    <a:ext uri="{9D8B030D-6E8A-4147-A177-3AD203B41FA5}">
                      <a16:colId xmlns:a16="http://schemas.microsoft.com/office/drawing/2014/main" val="410306732"/>
                    </a:ext>
                  </a:extLst>
                </a:gridCol>
                <a:gridCol w="1496725">
                  <a:extLst>
                    <a:ext uri="{9D8B030D-6E8A-4147-A177-3AD203B41FA5}">
                      <a16:colId xmlns:a16="http://schemas.microsoft.com/office/drawing/2014/main" val="3271794586"/>
                    </a:ext>
                  </a:extLst>
                </a:gridCol>
                <a:gridCol w="1496725">
                  <a:extLst>
                    <a:ext uri="{9D8B030D-6E8A-4147-A177-3AD203B41FA5}">
                      <a16:colId xmlns:a16="http://schemas.microsoft.com/office/drawing/2014/main" val="3184768652"/>
                    </a:ext>
                  </a:extLst>
                </a:gridCol>
                <a:gridCol w="1496725">
                  <a:extLst>
                    <a:ext uri="{9D8B030D-6E8A-4147-A177-3AD203B41FA5}">
                      <a16:colId xmlns:a16="http://schemas.microsoft.com/office/drawing/2014/main" val="78216962"/>
                    </a:ext>
                  </a:extLst>
                </a:gridCol>
              </a:tblGrid>
              <a:tr h="760846"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1" dirty="0"/>
                        <a:t>Celsius:</a:t>
                      </a:r>
                      <a:endParaRPr lang="en-PH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dirty="0"/>
                        <a:t>0</a:t>
                      </a:r>
                      <a:endParaRPr lang="en-PH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dirty="0"/>
                        <a:t>8</a:t>
                      </a:r>
                      <a:endParaRPr lang="en-PH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dirty="0"/>
                        <a:t>15</a:t>
                      </a:r>
                      <a:endParaRPr lang="en-PH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dirty="0"/>
                        <a:t>22</a:t>
                      </a:r>
                      <a:endParaRPr lang="en-PH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dirty="0"/>
                        <a:t>38</a:t>
                      </a:r>
                      <a:endParaRPr lang="en-PH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03483360"/>
                  </a:ext>
                </a:extLst>
              </a:tr>
              <a:tr h="760846"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1" dirty="0"/>
                        <a:t>Fahrenheit:</a:t>
                      </a:r>
                      <a:endParaRPr lang="en-PH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1" dirty="0"/>
                        <a:t>32</a:t>
                      </a:r>
                      <a:endParaRPr lang="en-PH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1" dirty="0"/>
                        <a:t>46.4</a:t>
                      </a:r>
                      <a:endParaRPr lang="en-PH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1" dirty="0"/>
                        <a:t>59</a:t>
                      </a:r>
                      <a:endParaRPr lang="en-PH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1" dirty="0"/>
                        <a:t>71.6</a:t>
                      </a:r>
                      <a:endParaRPr lang="en-PH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1" dirty="0"/>
                        <a:t>???</a:t>
                      </a:r>
                      <a:endParaRPr lang="en-PH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980321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2719088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99000"/>
            <a:lum/>
          </a:blip>
          <a:srcRect/>
          <a:stretch>
            <a:fillRect t="89000" r="85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38E7DE1-45EE-476A-A474-0F3C264AED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139541"/>
            <a:ext cx="12192000" cy="718459"/>
          </a:xfrm>
          <a:ln w="28575">
            <a:solidFill>
              <a:schemeClr val="accent5">
                <a:lumMod val="50000"/>
              </a:schemeClr>
            </a:solidFill>
          </a:ln>
        </p:spPr>
        <p:txBody>
          <a:bodyPr/>
          <a:lstStyle/>
          <a:p>
            <a:pPr algn="r"/>
            <a:r>
              <a:rPr lang="en-US" b="1" dirty="0">
                <a:solidFill>
                  <a:schemeClr val="tx1"/>
                </a:solidFill>
              </a:rPr>
              <a:t>CCINSYSL</a:t>
            </a:r>
            <a:endParaRPr lang="en-PH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3444037F-B658-D82C-5DCA-53E8AA1493D7}"/>
              </a:ext>
            </a:extLst>
          </p:cNvPr>
          <p:cNvSpPr txBox="1">
            <a:spLocks/>
          </p:cNvSpPr>
          <p:nvPr/>
        </p:nvSpPr>
        <p:spPr>
          <a:xfrm>
            <a:off x="500394" y="1202240"/>
            <a:ext cx="11273589" cy="3596800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en-US" sz="3000" b="1" i="0" dirty="0">
              <a:solidFill>
                <a:srgbClr val="252C33"/>
              </a:solidFill>
              <a:effectLst/>
              <a:latin typeface="Calibri Light (Headings)"/>
            </a:endParaRPr>
          </a:p>
          <a:p>
            <a:pPr algn="l"/>
            <a:endParaRPr lang="en-US" sz="3000" b="1" i="0" dirty="0">
              <a:solidFill>
                <a:srgbClr val="252C33"/>
              </a:solidFill>
              <a:effectLst/>
              <a:latin typeface="Calibri Light (Headings)"/>
            </a:endParaRPr>
          </a:p>
          <a:p>
            <a:pPr algn="l"/>
            <a:endParaRPr lang="en-US" sz="3000" b="1" i="0" dirty="0">
              <a:solidFill>
                <a:srgbClr val="252C33"/>
              </a:solidFill>
              <a:effectLst/>
              <a:latin typeface="Calibri Light (Headings)"/>
            </a:endParaRPr>
          </a:p>
          <a:p>
            <a:pPr algn="l"/>
            <a:endParaRPr lang="en-US" sz="3000" b="1" i="0" dirty="0">
              <a:solidFill>
                <a:srgbClr val="252C33"/>
              </a:solidFill>
              <a:effectLst/>
              <a:latin typeface="Calibri Light (Headings)"/>
            </a:endParaRPr>
          </a:p>
          <a:p>
            <a:pPr marL="457200" indent="-457200" algn="l">
              <a:buFont typeface="Wingdings" pitchFamily="2" charset="2"/>
              <a:buChar char="Ø"/>
            </a:pPr>
            <a:endParaRPr lang="en-US" sz="3000" b="1" dirty="0">
              <a:solidFill>
                <a:schemeClr val="tx1">
                  <a:lumMod val="50000"/>
                  <a:lumOff val="50000"/>
                </a:schemeClr>
              </a:solidFill>
              <a:latin typeface="Calibri Light (Headings)"/>
            </a:endParaRPr>
          </a:p>
          <a:p>
            <a:pPr marL="457200" indent="-457200" algn="l">
              <a:buFont typeface="Wingdings" pitchFamily="2" charset="2"/>
              <a:buChar char="Ø"/>
            </a:pPr>
            <a:r>
              <a:rPr lang="en-US" sz="27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Calibri Light (Headings)"/>
              </a:rPr>
              <a:t>Recap of Machine Learning</a:t>
            </a:r>
          </a:p>
          <a:p>
            <a:pPr algn="l"/>
            <a:endParaRPr lang="en-US" sz="2700" b="1" dirty="0">
              <a:solidFill>
                <a:schemeClr val="tx1">
                  <a:lumMod val="50000"/>
                  <a:lumOff val="50000"/>
                </a:schemeClr>
              </a:solidFill>
              <a:latin typeface="Calibri Light (Headings)"/>
            </a:endParaRPr>
          </a:p>
          <a:p>
            <a:pPr marL="457200" indent="-457200" algn="l">
              <a:buFont typeface="Wingdings" pitchFamily="2" charset="2"/>
              <a:buChar char="Ø"/>
            </a:pPr>
            <a:r>
              <a:rPr lang="en-US" sz="2700" b="1" dirty="0">
                <a:latin typeface="Calibri Light (Headings)"/>
              </a:rPr>
              <a:t>Types of Machine Learning</a:t>
            </a:r>
          </a:p>
          <a:p>
            <a:pPr algn="l"/>
            <a:endParaRPr lang="en-US" sz="2700" b="1" dirty="0">
              <a:solidFill>
                <a:srgbClr val="252C33"/>
              </a:solidFill>
              <a:latin typeface="Calibri Light (Headings)"/>
            </a:endParaRPr>
          </a:p>
          <a:p>
            <a:pPr marL="457200" indent="-457200" algn="l">
              <a:buFont typeface="Wingdings" pitchFamily="2" charset="2"/>
              <a:buChar char="Ø"/>
            </a:pPr>
            <a:r>
              <a:rPr lang="en-US" sz="27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Calibri Light (Headings)"/>
              </a:rPr>
              <a:t>Data and Dataset</a:t>
            </a:r>
          </a:p>
          <a:p>
            <a:pPr marL="457200" indent="-457200" algn="l">
              <a:buFont typeface="Wingdings" pitchFamily="2" charset="2"/>
              <a:buChar char="Ø"/>
            </a:pPr>
            <a:endParaRPr lang="en-US" sz="2700" b="1" dirty="0">
              <a:solidFill>
                <a:schemeClr val="tx1">
                  <a:lumMod val="50000"/>
                  <a:lumOff val="50000"/>
                </a:schemeClr>
              </a:solidFill>
              <a:latin typeface="Calibri Light (Headings)"/>
            </a:endParaRPr>
          </a:p>
          <a:p>
            <a:pPr marL="457200" indent="-457200" algn="l">
              <a:buFont typeface="Wingdings" pitchFamily="2" charset="2"/>
              <a:buChar char="Ø"/>
            </a:pPr>
            <a:r>
              <a:rPr lang="en-US" sz="27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Calibri Light (Headings)"/>
              </a:rPr>
              <a:t>What is Supervised Learning?</a:t>
            </a:r>
            <a:endParaRPr lang="en-US" sz="2700" b="1" dirty="0">
              <a:latin typeface="Calibri Light (Headings)"/>
            </a:endParaRPr>
          </a:p>
          <a:p>
            <a:pPr marL="457200" indent="-457200" algn="l">
              <a:buFont typeface="Wingdings" pitchFamily="2" charset="2"/>
              <a:buChar char="Ø"/>
            </a:pPr>
            <a:endParaRPr lang="en-US" sz="2700" b="1" dirty="0">
              <a:solidFill>
                <a:schemeClr val="tx1">
                  <a:lumMod val="50000"/>
                  <a:lumOff val="50000"/>
                </a:schemeClr>
              </a:solidFill>
              <a:latin typeface="Calibri Light (Headings)"/>
            </a:endParaRPr>
          </a:p>
        </p:txBody>
      </p:sp>
    </p:spTree>
    <p:extLst>
      <p:ext uri="{BB962C8B-B14F-4D97-AF65-F5344CB8AC3E}">
        <p14:creationId xmlns:p14="http://schemas.microsoft.com/office/powerpoint/2010/main" val="326665077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3DCE86-C2BA-4713-9E7A-73589E8D6C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497150"/>
            <a:ext cx="9144000" cy="718459"/>
          </a:xfrm>
        </p:spPr>
        <p:txBody>
          <a:bodyPr>
            <a:noAutofit/>
          </a:bodyPr>
          <a:lstStyle/>
          <a:p>
            <a:r>
              <a:rPr lang="en-PH" sz="5000" b="1" dirty="0"/>
              <a:t>Types of Machine Learning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38E7DE1-45EE-476A-A474-0F3C264AED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139541"/>
            <a:ext cx="12192000" cy="718459"/>
          </a:xfrm>
          <a:ln w="28575">
            <a:solidFill>
              <a:schemeClr val="accent5">
                <a:lumMod val="50000"/>
              </a:schemeClr>
            </a:solidFill>
          </a:ln>
        </p:spPr>
        <p:txBody>
          <a:bodyPr/>
          <a:lstStyle/>
          <a:p>
            <a:pPr algn="r"/>
            <a:r>
              <a:rPr lang="en-US" b="1" dirty="0">
                <a:solidFill>
                  <a:schemeClr val="tx1"/>
                </a:solidFill>
              </a:rPr>
              <a:t>CCINSYSL</a:t>
            </a:r>
            <a:endParaRPr lang="en-PH" dirty="0"/>
          </a:p>
        </p:txBody>
      </p:sp>
      <p:grpSp>
        <p:nvGrpSpPr>
          <p:cNvPr id="27" name="Group 26">
            <a:extLst>
              <a:ext uri="{FF2B5EF4-FFF2-40B4-BE49-F238E27FC236}">
                <a16:creationId xmlns:a16="http://schemas.microsoft.com/office/drawing/2014/main" id="{48B2A46A-7800-9EEE-1096-F1371D62D5E6}"/>
              </a:ext>
            </a:extLst>
          </p:cNvPr>
          <p:cNvGrpSpPr/>
          <p:nvPr/>
        </p:nvGrpSpPr>
        <p:grpSpPr>
          <a:xfrm>
            <a:off x="131779" y="1699569"/>
            <a:ext cx="3833157" cy="4273671"/>
            <a:chOff x="71719" y="1860207"/>
            <a:chExt cx="3833157" cy="2820931"/>
          </a:xfrm>
        </p:grpSpPr>
        <p:pic>
          <p:nvPicPr>
            <p:cNvPr id="22" name="Picture 21">
              <a:extLst>
                <a:ext uri="{FF2B5EF4-FFF2-40B4-BE49-F238E27FC236}">
                  <a16:creationId xmlns:a16="http://schemas.microsoft.com/office/drawing/2014/main" id="{AFD34953-E324-28E5-2D7F-D451060085D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1719" y="1860207"/>
              <a:ext cx="3833157" cy="2221200"/>
            </a:xfrm>
            <a:prstGeom prst="rect">
              <a:avLst/>
            </a:prstGeom>
          </p:spPr>
        </p:pic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4822BE1A-BC86-53E2-E755-E5A3C1C6D648}"/>
                </a:ext>
              </a:extLst>
            </p:cNvPr>
            <p:cNvSpPr txBox="1"/>
            <p:nvPr/>
          </p:nvSpPr>
          <p:spPr>
            <a:xfrm>
              <a:off x="448066" y="4173307"/>
              <a:ext cx="3082703" cy="5078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700" b="1" dirty="0"/>
                <a:t>Supervised Learning</a:t>
              </a:r>
            </a:p>
          </p:txBody>
        </p:sp>
      </p:grpSp>
      <p:grpSp>
        <p:nvGrpSpPr>
          <p:cNvPr id="28" name="Group 27">
            <a:extLst>
              <a:ext uri="{FF2B5EF4-FFF2-40B4-BE49-F238E27FC236}">
                <a16:creationId xmlns:a16="http://schemas.microsoft.com/office/drawing/2014/main" id="{6BD9CBA3-73D2-B200-EF5D-F936B3A1317F}"/>
              </a:ext>
            </a:extLst>
          </p:cNvPr>
          <p:cNvGrpSpPr/>
          <p:nvPr/>
        </p:nvGrpSpPr>
        <p:grpSpPr>
          <a:xfrm>
            <a:off x="4229100" y="1699569"/>
            <a:ext cx="3733800" cy="4273671"/>
            <a:chOff x="4229100" y="1872907"/>
            <a:chExt cx="3733800" cy="2808231"/>
          </a:xfrm>
        </p:grpSpPr>
        <p:pic>
          <p:nvPicPr>
            <p:cNvPr id="24" name="Picture 23">
              <a:extLst>
                <a:ext uri="{FF2B5EF4-FFF2-40B4-BE49-F238E27FC236}">
                  <a16:creationId xmlns:a16="http://schemas.microsoft.com/office/drawing/2014/main" id="{3D89494B-6BA4-8533-60F1-83FC3C3BBBE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229100" y="1872907"/>
              <a:ext cx="3733800" cy="2209800"/>
            </a:xfrm>
            <a:prstGeom prst="rect">
              <a:avLst/>
            </a:prstGeom>
          </p:spPr>
        </p:pic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E8C0F54D-A625-DDB8-6250-CB711680A013}"/>
                </a:ext>
              </a:extLst>
            </p:cNvPr>
            <p:cNvSpPr txBox="1"/>
            <p:nvPr/>
          </p:nvSpPr>
          <p:spPr>
            <a:xfrm>
              <a:off x="4361486" y="4173307"/>
              <a:ext cx="3469027" cy="5078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700" b="1" dirty="0"/>
                <a:t>Unsupervised Learning</a:t>
              </a:r>
            </a:p>
          </p:txBody>
        </p:sp>
      </p:grpSp>
      <p:grpSp>
        <p:nvGrpSpPr>
          <p:cNvPr id="32" name="Group 31">
            <a:extLst>
              <a:ext uri="{FF2B5EF4-FFF2-40B4-BE49-F238E27FC236}">
                <a16:creationId xmlns:a16="http://schemas.microsoft.com/office/drawing/2014/main" id="{CB6246A0-E231-417A-4932-36FD67F9C06F}"/>
              </a:ext>
            </a:extLst>
          </p:cNvPr>
          <p:cNvGrpSpPr/>
          <p:nvPr/>
        </p:nvGrpSpPr>
        <p:grpSpPr>
          <a:xfrm>
            <a:off x="8086056" y="1699569"/>
            <a:ext cx="3974165" cy="4273671"/>
            <a:chOff x="8146117" y="1860207"/>
            <a:chExt cx="3974165" cy="2820931"/>
          </a:xfrm>
        </p:grpSpPr>
        <p:pic>
          <p:nvPicPr>
            <p:cNvPr id="30" name="Picture 29">
              <a:extLst>
                <a:ext uri="{FF2B5EF4-FFF2-40B4-BE49-F238E27FC236}">
                  <a16:creationId xmlns:a16="http://schemas.microsoft.com/office/drawing/2014/main" id="{407314AE-7831-E7DE-4F43-C53CD5366CD6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146117" y="1860207"/>
              <a:ext cx="3974165" cy="1994415"/>
            </a:xfrm>
            <a:prstGeom prst="rect">
              <a:avLst/>
            </a:prstGeom>
          </p:spPr>
        </p:pic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A45E21F3-9FFB-FF92-4C94-181FC884912C}"/>
                </a:ext>
              </a:extLst>
            </p:cNvPr>
            <p:cNvSpPr txBox="1"/>
            <p:nvPr/>
          </p:nvSpPr>
          <p:spPr>
            <a:xfrm>
              <a:off x="8322960" y="4173307"/>
              <a:ext cx="3620478" cy="5078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700" b="1" dirty="0"/>
                <a:t>Reinforcement Learning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652565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3DCE86-C2BA-4713-9E7A-73589E8D6C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497150"/>
            <a:ext cx="9144000" cy="718459"/>
          </a:xfrm>
        </p:spPr>
        <p:txBody>
          <a:bodyPr>
            <a:noAutofit/>
          </a:bodyPr>
          <a:lstStyle/>
          <a:p>
            <a:r>
              <a:rPr lang="en-PH" sz="5000" b="1" dirty="0"/>
              <a:t>Definitions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38E7DE1-45EE-476A-A474-0F3C264AED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139541"/>
            <a:ext cx="12192000" cy="718459"/>
          </a:xfrm>
          <a:ln w="28575">
            <a:solidFill>
              <a:schemeClr val="accent5">
                <a:lumMod val="50000"/>
              </a:schemeClr>
            </a:solidFill>
          </a:ln>
        </p:spPr>
        <p:txBody>
          <a:bodyPr/>
          <a:lstStyle/>
          <a:p>
            <a:pPr algn="r"/>
            <a:r>
              <a:rPr lang="en-US" b="1" dirty="0">
                <a:solidFill>
                  <a:schemeClr val="tx1"/>
                </a:solidFill>
              </a:rPr>
              <a:t>CCINSYSL</a:t>
            </a:r>
            <a:endParaRPr lang="en-PH" dirty="0"/>
          </a:p>
        </p:txBody>
      </p:sp>
      <p:graphicFrame>
        <p:nvGraphicFramePr>
          <p:cNvPr id="3" name="Table 4">
            <a:extLst>
              <a:ext uri="{FF2B5EF4-FFF2-40B4-BE49-F238E27FC236}">
                <a16:creationId xmlns:a16="http://schemas.microsoft.com/office/drawing/2014/main" id="{5F492947-5D65-5E09-566E-BBB65DF44CC3}"/>
              </a:ext>
            </a:extLst>
          </p:cNvPr>
          <p:cNvGraphicFramePr>
            <a:graphicFrameLocks noGrp="1"/>
          </p:cNvGraphicFramePr>
          <p:nvPr/>
        </p:nvGraphicFramePr>
        <p:xfrm>
          <a:off x="763440" y="1370627"/>
          <a:ext cx="10742109" cy="3026936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3580703">
                  <a:extLst>
                    <a:ext uri="{9D8B030D-6E8A-4147-A177-3AD203B41FA5}">
                      <a16:colId xmlns:a16="http://schemas.microsoft.com/office/drawing/2014/main" val="2913056237"/>
                    </a:ext>
                  </a:extLst>
                </a:gridCol>
                <a:gridCol w="3580703">
                  <a:extLst>
                    <a:ext uri="{9D8B030D-6E8A-4147-A177-3AD203B41FA5}">
                      <a16:colId xmlns:a16="http://schemas.microsoft.com/office/drawing/2014/main" val="3863049235"/>
                    </a:ext>
                  </a:extLst>
                </a:gridCol>
                <a:gridCol w="3580703">
                  <a:extLst>
                    <a:ext uri="{9D8B030D-6E8A-4147-A177-3AD203B41FA5}">
                      <a16:colId xmlns:a16="http://schemas.microsoft.com/office/drawing/2014/main" val="2962307410"/>
                    </a:ext>
                  </a:extLst>
                </a:gridCol>
              </a:tblGrid>
              <a:tr h="1106696">
                <a:tc>
                  <a:txBody>
                    <a:bodyPr/>
                    <a:lstStyle/>
                    <a:p>
                      <a:pPr algn="ctr"/>
                      <a:r>
                        <a:rPr lang="en-US" sz="2600" b="1" dirty="0">
                          <a:solidFill>
                            <a:srgbClr val="0070C0"/>
                          </a:solidFill>
                        </a:rPr>
                        <a:t>Supervised Learning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600" b="1" dirty="0">
                          <a:solidFill>
                            <a:srgbClr val="0070C0"/>
                          </a:solidFill>
                        </a:rPr>
                        <a:t>Unsupervised Learning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600" b="1" dirty="0">
                          <a:solidFill>
                            <a:srgbClr val="0070C0"/>
                          </a:solidFill>
                        </a:rPr>
                        <a:t>Reinforcement Learning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43500786"/>
                  </a:ext>
                </a:extLst>
              </a:tr>
              <a:tr h="1106696">
                <a:tc>
                  <a:txBody>
                    <a:bodyPr/>
                    <a:lstStyle/>
                    <a:p>
                      <a:pPr algn="ctr"/>
                      <a:r>
                        <a:rPr lang="en-US" sz="2400" b="0" dirty="0"/>
                        <a:t>Computer learns by making use of </a:t>
                      </a:r>
                      <a:r>
                        <a:rPr lang="en-US" sz="2400" b="1" dirty="0">
                          <a:solidFill>
                            <a:srgbClr val="00B050"/>
                          </a:solidFill>
                        </a:rPr>
                        <a:t>labeled data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 dirty="0"/>
                        <a:t>Computer learns by making use of </a:t>
                      </a:r>
                      <a:r>
                        <a:rPr lang="en-US" sz="2400" b="1" dirty="0">
                          <a:solidFill>
                            <a:srgbClr val="FF0000"/>
                          </a:solidFill>
                        </a:rPr>
                        <a:t>unlabeled data</a:t>
                      </a:r>
                      <a:endParaRPr lang="en-US" sz="2400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 dirty="0"/>
                        <a:t>Reinforcement Learning uses an </a:t>
                      </a:r>
                      <a:r>
                        <a:rPr lang="en-US" sz="2400" b="1" dirty="0">
                          <a:solidFill>
                            <a:srgbClr val="0070C0"/>
                          </a:solidFill>
                        </a:rPr>
                        <a:t>agent</a:t>
                      </a:r>
                      <a:r>
                        <a:rPr lang="en-US" sz="2400" b="0" dirty="0"/>
                        <a:t> that takes </a:t>
                      </a:r>
                      <a:r>
                        <a:rPr lang="en-US" sz="2400" b="1" dirty="0">
                          <a:solidFill>
                            <a:srgbClr val="FFC000"/>
                          </a:solidFill>
                        </a:rPr>
                        <a:t>actions</a:t>
                      </a:r>
                      <a:r>
                        <a:rPr lang="en-US" sz="2400" b="0" dirty="0"/>
                        <a:t> in an </a:t>
                      </a:r>
                      <a:r>
                        <a:rPr lang="en-US" sz="2400" b="1" dirty="0">
                          <a:solidFill>
                            <a:srgbClr val="7030A0"/>
                          </a:solidFill>
                        </a:rPr>
                        <a:t>environment</a:t>
                      </a:r>
                      <a:r>
                        <a:rPr lang="en-US" sz="2400" b="0" dirty="0"/>
                        <a:t>. It uses a system of </a:t>
                      </a:r>
                      <a:r>
                        <a:rPr lang="en-US" sz="2400" b="1" dirty="0">
                          <a:solidFill>
                            <a:srgbClr val="00B050"/>
                          </a:solidFill>
                        </a:rPr>
                        <a:t>rewards </a:t>
                      </a:r>
                      <a:r>
                        <a:rPr lang="en-US" sz="2400" b="0" dirty="0">
                          <a:solidFill>
                            <a:schemeClr val="tx1"/>
                          </a:solidFill>
                        </a:rPr>
                        <a:t>and</a:t>
                      </a:r>
                      <a:r>
                        <a:rPr lang="en-US" sz="2400" b="1" dirty="0">
                          <a:solidFill>
                            <a:srgbClr val="00B050"/>
                          </a:solidFill>
                        </a:rPr>
                        <a:t> </a:t>
                      </a:r>
                      <a:r>
                        <a:rPr lang="en-US" sz="2400" b="1" dirty="0">
                          <a:solidFill>
                            <a:srgbClr val="FF0000"/>
                          </a:solidFill>
                        </a:rPr>
                        <a:t>punishments</a:t>
                      </a:r>
                      <a:endParaRPr lang="en-US" sz="2400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08188694"/>
                  </a:ext>
                </a:extLst>
              </a:tr>
            </a:tbl>
          </a:graphicData>
        </a:graphic>
      </p:graphicFrame>
      <p:grpSp>
        <p:nvGrpSpPr>
          <p:cNvPr id="14" name="Group 13">
            <a:extLst>
              <a:ext uri="{FF2B5EF4-FFF2-40B4-BE49-F238E27FC236}">
                <a16:creationId xmlns:a16="http://schemas.microsoft.com/office/drawing/2014/main" id="{BECAACAE-0969-C9E1-7406-5D084EE44DC9}"/>
              </a:ext>
            </a:extLst>
          </p:cNvPr>
          <p:cNvGrpSpPr/>
          <p:nvPr/>
        </p:nvGrpSpPr>
        <p:grpSpPr>
          <a:xfrm>
            <a:off x="469583" y="3815655"/>
            <a:ext cx="3719463" cy="2033823"/>
            <a:chOff x="597244" y="3966565"/>
            <a:chExt cx="3719463" cy="2033823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07B67E32-67B8-6B4A-62BE-71838BAA322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97244" y="4246783"/>
              <a:ext cx="1394019" cy="1394019"/>
            </a:xfrm>
            <a:prstGeom prst="rect">
              <a:avLst/>
            </a:prstGeom>
          </p:spPr>
        </p:pic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026C1836-C3EF-03CB-EAB0-71C5195CD6D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989925" y="3966565"/>
              <a:ext cx="903692" cy="1061619"/>
            </a:xfrm>
            <a:prstGeom prst="rect">
              <a:avLst/>
            </a:prstGeom>
          </p:spPr>
        </p:pic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E6A4E791-B0FB-BD67-E221-CEE5681AE6E0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981107" y="4382659"/>
              <a:ext cx="1335600" cy="1335600"/>
            </a:xfrm>
            <a:prstGeom prst="rect">
              <a:avLst/>
            </a:prstGeom>
          </p:spPr>
        </p:pic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F6ED7B87-1376-02F6-DDB9-A2A254F32941}"/>
                </a:ext>
              </a:extLst>
            </p:cNvPr>
            <p:cNvSpPr txBox="1"/>
            <p:nvPr/>
          </p:nvSpPr>
          <p:spPr>
            <a:xfrm>
              <a:off x="867213" y="5631056"/>
              <a:ext cx="85408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/>
                <a:t>Mango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C053FA17-4592-2F6A-432A-FA3290AE7460}"/>
                </a:ext>
              </a:extLst>
            </p:cNvPr>
            <p:cNvSpPr txBox="1"/>
            <p:nvPr/>
          </p:nvSpPr>
          <p:spPr>
            <a:xfrm>
              <a:off x="2078753" y="5038789"/>
              <a:ext cx="74251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/>
                <a:t>Apple</a:t>
              </a: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79DD1118-C48E-45D9-C26B-71391B621B80}"/>
                </a:ext>
              </a:extLst>
            </p:cNvPr>
            <p:cNvSpPr txBox="1"/>
            <p:nvPr/>
          </p:nvSpPr>
          <p:spPr>
            <a:xfrm>
              <a:off x="3212018" y="5567449"/>
              <a:ext cx="85286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/>
                <a:t>Grapes</a:t>
              </a:r>
            </a:p>
          </p:txBody>
        </p:sp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7A8AC54F-313B-F674-3D9F-B70AB63E1411}"/>
              </a:ext>
            </a:extLst>
          </p:cNvPr>
          <p:cNvGrpSpPr/>
          <p:nvPr/>
        </p:nvGrpSpPr>
        <p:grpSpPr>
          <a:xfrm>
            <a:off x="4236267" y="3859333"/>
            <a:ext cx="3719463" cy="2034498"/>
            <a:chOff x="597244" y="3966565"/>
            <a:chExt cx="3719463" cy="2034498"/>
          </a:xfrm>
        </p:grpSpPr>
        <p:pic>
          <p:nvPicPr>
            <p:cNvPr id="35" name="Picture 34">
              <a:extLst>
                <a:ext uri="{FF2B5EF4-FFF2-40B4-BE49-F238E27FC236}">
                  <a16:creationId xmlns:a16="http://schemas.microsoft.com/office/drawing/2014/main" id="{CE057504-EA86-C6CB-DA90-57FC2C66C22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97244" y="4246783"/>
              <a:ext cx="1394019" cy="1394019"/>
            </a:xfrm>
            <a:prstGeom prst="rect">
              <a:avLst/>
            </a:prstGeom>
          </p:spPr>
        </p:pic>
        <p:pic>
          <p:nvPicPr>
            <p:cNvPr id="36" name="Picture 35">
              <a:extLst>
                <a:ext uri="{FF2B5EF4-FFF2-40B4-BE49-F238E27FC236}">
                  <a16:creationId xmlns:a16="http://schemas.microsoft.com/office/drawing/2014/main" id="{4D102C35-8B9D-C646-5436-2D35653FF96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989925" y="3966565"/>
              <a:ext cx="903692" cy="1061619"/>
            </a:xfrm>
            <a:prstGeom prst="rect">
              <a:avLst/>
            </a:prstGeom>
          </p:spPr>
        </p:pic>
        <p:pic>
          <p:nvPicPr>
            <p:cNvPr id="37" name="Picture 36">
              <a:extLst>
                <a:ext uri="{FF2B5EF4-FFF2-40B4-BE49-F238E27FC236}">
                  <a16:creationId xmlns:a16="http://schemas.microsoft.com/office/drawing/2014/main" id="{12780DAC-B8EE-586D-44BC-D5C83F460EA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981107" y="4382659"/>
              <a:ext cx="1335600" cy="1335600"/>
            </a:xfrm>
            <a:prstGeom prst="rect">
              <a:avLst/>
            </a:prstGeom>
          </p:spPr>
        </p:pic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B36B401A-B265-C511-0228-1E7B71E0A4A9}"/>
                </a:ext>
              </a:extLst>
            </p:cNvPr>
            <p:cNvSpPr txBox="1"/>
            <p:nvPr/>
          </p:nvSpPr>
          <p:spPr>
            <a:xfrm>
              <a:off x="1088262" y="5613005"/>
              <a:ext cx="50687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/>
                <a:t>???</a:t>
              </a:r>
            </a:p>
          </p:txBody>
        </p: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5BD00CF7-7DE4-A14D-AF08-AC7FBA38B248}"/>
                </a:ext>
              </a:extLst>
            </p:cNvPr>
            <p:cNvSpPr txBox="1"/>
            <p:nvPr/>
          </p:nvSpPr>
          <p:spPr>
            <a:xfrm>
              <a:off x="2242037" y="5114089"/>
              <a:ext cx="50687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/>
                <a:t>???</a:t>
              </a:r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E250CF3D-FF58-128F-EC61-719158B89D03}"/>
                </a:ext>
              </a:extLst>
            </p:cNvPr>
            <p:cNvSpPr txBox="1"/>
            <p:nvPr/>
          </p:nvSpPr>
          <p:spPr>
            <a:xfrm>
              <a:off x="3447541" y="5631731"/>
              <a:ext cx="50687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/>
                <a:t>???</a:t>
              </a:r>
            </a:p>
          </p:txBody>
        </p:sp>
      </p:grpSp>
      <p:grpSp>
        <p:nvGrpSpPr>
          <p:cNvPr id="46" name="Group 45">
            <a:extLst>
              <a:ext uri="{FF2B5EF4-FFF2-40B4-BE49-F238E27FC236}">
                <a16:creationId xmlns:a16="http://schemas.microsoft.com/office/drawing/2014/main" id="{08E98B4E-42FE-D419-DA60-20FA9AC6881F}"/>
              </a:ext>
            </a:extLst>
          </p:cNvPr>
          <p:cNvGrpSpPr/>
          <p:nvPr/>
        </p:nvGrpSpPr>
        <p:grpSpPr>
          <a:xfrm>
            <a:off x="7940530" y="4295626"/>
            <a:ext cx="3883296" cy="1628907"/>
            <a:chOff x="8144042" y="4275742"/>
            <a:chExt cx="3883296" cy="1628907"/>
          </a:xfrm>
        </p:grpSpPr>
        <p:pic>
          <p:nvPicPr>
            <p:cNvPr id="33" name="Picture 32">
              <a:extLst>
                <a:ext uri="{FF2B5EF4-FFF2-40B4-BE49-F238E27FC236}">
                  <a16:creationId xmlns:a16="http://schemas.microsoft.com/office/drawing/2014/main" id="{F4CCD596-00AE-E9AB-7CA4-F73BEDA32535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144042" y="4275742"/>
              <a:ext cx="1308100" cy="1549400"/>
            </a:xfrm>
            <a:prstGeom prst="rect">
              <a:avLst/>
            </a:prstGeom>
          </p:spPr>
        </p:pic>
        <p:pic>
          <p:nvPicPr>
            <p:cNvPr id="43" name="Picture 42">
              <a:extLst>
                <a:ext uri="{FF2B5EF4-FFF2-40B4-BE49-F238E27FC236}">
                  <a16:creationId xmlns:a16="http://schemas.microsoft.com/office/drawing/2014/main" id="{9E95DF72-6022-FC80-A79F-0F921FE94794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104920" y="4557905"/>
              <a:ext cx="1795659" cy="1346744"/>
            </a:xfrm>
            <a:prstGeom prst="rect">
              <a:avLst/>
            </a:prstGeom>
          </p:spPr>
        </p:pic>
        <p:pic>
          <p:nvPicPr>
            <p:cNvPr id="45" name="Picture 44">
              <a:extLst>
                <a:ext uri="{FF2B5EF4-FFF2-40B4-BE49-F238E27FC236}">
                  <a16:creationId xmlns:a16="http://schemas.microsoft.com/office/drawing/2014/main" id="{F9F78156-FDE0-6F74-CFB9-C477EADA7948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668000" y="4610227"/>
              <a:ext cx="1359338" cy="114763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7655682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3DCE86-C2BA-4713-9E7A-73589E8D6C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497150"/>
            <a:ext cx="9144000" cy="718459"/>
          </a:xfrm>
        </p:spPr>
        <p:txBody>
          <a:bodyPr>
            <a:noAutofit/>
          </a:bodyPr>
          <a:lstStyle/>
          <a:p>
            <a:r>
              <a:rPr lang="en-PH" sz="5000" b="1" dirty="0"/>
              <a:t>Applications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38E7DE1-45EE-476A-A474-0F3C264AED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139541"/>
            <a:ext cx="12192000" cy="718459"/>
          </a:xfrm>
          <a:ln w="28575">
            <a:solidFill>
              <a:schemeClr val="accent5">
                <a:lumMod val="50000"/>
              </a:schemeClr>
            </a:solidFill>
          </a:ln>
        </p:spPr>
        <p:txBody>
          <a:bodyPr/>
          <a:lstStyle/>
          <a:p>
            <a:pPr algn="r"/>
            <a:r>
              <a:rPr lang="en-US" b="1" dirty="0">
                <a:solidFill>
                  <a:schemeClr val="tx1"/>
                </a:solidFill>
              </a:rPr>
              <a:t>CCINSYSL</a:t>
            </a:r>
            <a:endParaRPr lang="en-PH" dirty="0"/>
          </a:p>
        </p:txBody>
      </p:sp>
      <p:graphicFrame>
        <p:nvGraphicFramePr>
          <p:cNvPr id="3" name="Table 4">
            <a:extLst>
              <a:ext uri="{FF2B5EF4-FFF2-40B4-BE49-F238E27FC236}">
                <a16:creationId xmlns:a16="http://schemas.microsoft.com/office/drawing/2014/main" id="{5F492947-5D65-5E09-566E-BBB65DF44CC3}"/>
              </a:ext>
            </a:extLst>
          </p:cNvPr>
          <p:cNvGraphicFramePr>
            <a:graphicFrameLocks noGrp="1"/>
          </p:cNvGraphicFramePr>
          <p:nvPr/>
        </p:nvGraphicFramePr>
        <p:xfrm>
          <a:off x="724945" y="1313128"/>
          <a:ext cx="10742109" cy="567746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3580703">
                  <a:extLst>
                    <a:ext uri="{9D8B030D-6E8A-4147-A177-3AD203B41FA5}">
                      <a16:colId xmlns:a16="http://schemas.microsoft.com/office/drawing/2014/main" val="2913056237"/>
                    </a:ext>
                  </a:extLst>
                </a:gridCol>
                <a:gridCol w="3580703">
                  <a:extLst>
                    <a:ext uri="{9D8B030D-6E8A-4147-A177-3AD203B41FA5}">
                      <a16:colId xmlns:a16="http://schemas.microsoft.com/office/drawing/2014/main" val="3863049235"/>
                    </a:ext>
                  </a:extLst>
                </a:gridCol>
                <a:gridCol w="3580703">
                  <a:extLst>
                    <a:ext uri="{9D8B030D-6E8A-4147-A177-3AD203B41FA5}">
                      <a16:colId xmlns:a16="http://schemas.microsoft.com/office/drawing/2014/main" val="2962307410"/>
                    </a:ext>
                  </a:extLst>
                </a:gridCol>
              </a:tblGrid>
              <a:tr h="567746">
                <a:tc>
                  <a:txBody>
                    <a:bodyPr/>
                    <a:lstStyle/>
                    <a:p>
                      <a:pPr algn="ctr"/>
                      <a:r>
                        <a:rPr lang="en-US" sz="2600" b="1" dirty="0">
                          <a:solidFill>
                            <a:srgbClr val="0070C0"/>
                          </a:solidFill>
                        </a:rPr>
                        <a:t>Supervised Learning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600" b="1" dirty="0">
                          <a:solidFill>
                            <a:srgbClr val="0070C0"/>
                          </a:solidFill>
                        </a:rPr>
                        <a:t>Unsupervised Learning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600" b="1" dirty="0">
                          <a:solidFill>
                            <a:srgbClr val="0070C0"/>
                          </a:solidFill>
                        </a:rPr>
                        <a:t>Reinforcement Learning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43500786"/>
                  </a:ext>
                </a:extLst>
              </a:tr>
            </a:tbl>
          </a:graphicData>
        </a:graphic>
      </p:graphicFrame>
      <p:grpSp>
        <p:nvGrpSpPr>
          <p:cNvPr id="34" name="Group 33">
            <a:extLst>
              <a:ext uri="{FF2B5EF4-FFF2-40B4-BE49-F238E27FC236}">
                <a16:creationId xmlns:a16="http://schemas.microsoft.com/office/drawing/2014/main" id="{1597CA9B-A44F-D03D-0488-A737FC704E1C}"/>
              </a:ext>
            </a:extLst>
          </p:cNvPr>
          <p:cNvGrpSpPr/>
          <p:nvPr/>
        </p:nvGrpSpPr>
        <p:grpSpPr>
          <a:xfrm>
            <a:off x="957941" y="2435030"/>
            <a:ext cx="3252885" cy="3628400"/>
            <a:chOff x="957941" y="2435030"/>
            <a:chExt cx="3252885" cy="3628400"/>
          </a:xfrm>
        </p:grpSpPr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D9DAABF5-C443-0227-3B0C-198FF3436B6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746786" y="2435030"/>
              <a:ext cx="1641207" cy="1094138"/>
            </a:xfrm>
            <a:prstGeom prst="rect">
              <a:avLst/>
            </a:prstGeom>
          </p:spPr>
        </p:pic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2AA192AA-2BD7-5005-762F-096DCA744B0F}"/>
                </a:ext>
              </a:extLst>
            </p:cNvPr>
            <p:cNvSpPr txBox="1"/>
            <p:nvPr/>
          </p:nvSpPr>
          <p:spPr>
            <a:xfrm>
              <a:off x="1658791" y="3662448"/>
              <a:ext cx="181719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b="1" dirty="0"/>
                <a:t>Stock Prediction</a:t>
              </a:r>
            </a:p>
          </p:txBody>
        </p:sp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EA8EFD69-6D72-A882-3C6F-E404E0B205A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57941" y="4257837"/>
              <a:ext cx="3252885" cy="1341138"/>
            </a:xfrm>
            <a:prstGeom prst="rect">
              <a:avLst/>
            </a:prstGeom>
          </p:spPr>
        </p:pic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01707225-7FF1-03B1-43DE-6BB37D27DCC9}"/>
                </a:ext>
              </a:extLst>
            </p:cNvPr>
            <p:cNvSpPr txBox="1"/>
            <p:nvPr/>
          </p:nvSpPr>
          <p:spPr>
            <a:xfrm>
              <a:off x="1589153" y="5694098"/>
              <a:ext cx="199046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b="1" dirty="0"/>
                <a:t>Sentiment Analysis</a:t>
              </a:r>
            </a:p>
          </p:txBody>
        </p:sp>
      </p:grpSp>
      <p:grpSp>
        <p:nvGrpSpPr>
          <p:cNvPr id="35" name="Group 34">
            <a:extLst>
              <a:ext uri="{FF2B5EF4-FFF2-40B4-BE49-F238E27FC236}">
                <a16:creationId xmlns:a16="http://schemas.microsoft.com/office/drawing/2014/main" id="{0B032ADF-4198-DCFA-E1EA-419B7287C9E3}"/>
              </a:ext>
            </a:extLst>
          </p:cNvPr>
          <p:cNvGrpSpPr/>
          <p:nvPr/>
        </p:nvGrpSpPr>
        <p:grpSpPr>
          <a:xfrm>
            <a:off x="8693716" y="2018500"/>
            <a:ext cx="2815771" cy="4150397"/>
            <a:chOff x="8200571" y="2043422"/>
            <a:chExt cx="2815771" cy="4150397"/>
          </a:xfrm>
        </p:grpSpPr>
        <p:pic>
          <p:nvPicPr>
            <p:cNvPr id="17" name="Picture 16">
              <a:extLst>
                <a:ext uri="{FF2B5EF4-FFF2-40B4-BE49-F238E27FC236}">
                  <a16:creationId xmlns:a16="http://schemas.microsoft.com/office/drawing/2014/main" id="{92B141F1-ED5C-2535-8564-CBB117ED113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200571" y="4294893"/>
              <a:ext cx="2815771" cy="1583871"/>
            </a:xfrm>
            <a:prstGeom prst="rect">
              <a:avLst/>
            </a:prstGeom>
          </p:spPr>
        </p:pic>
        <p:pic>
          <p:nvPicPr>
            <p:cNvPr id="22" name="Picture 21">
              <a:extLst>
                <a:ext uri="{FF2B5EF4-FFF2-40B4-BE49-F238E27FC236}">
                  <a16:creationId xmlns:a16="http://schemas.microsoft.com/office/drawing/2014/main" id="{29C8E9E0-02B9-11CF-F567-B734459ECE68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580289" y="2043422"/>
              <a:ext cx="1953638" cy="1953638"/>
            </a:xfrm>
            <a:prstGeom prst="rect">
              <a:avLst/>
            </a:prstGeom>
          </p:spPr>
        </p:pic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FD9BE114-352F-A746-0268-08B801EBB749}"/>
                </a:ext>
              </a:extLst>
            </p:cNvPr>
            <p:cNvSpPr txBox="1"/>
            <p:nvPr/>
          </p:nvSpPr>
          <p:spPr>
            <a:xfrm>
              <a:off x="9271862" y="3959025"/>
              <a:ext cx="82443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b="1" dirty="0"/>
                <a:t>Chess</a:t>
              </a:r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E2DB4790-7D10-BD20-0048-324E644B7CBE}"/>
                </a:ext>
              </a:extLst>
            </p:cNvPr>
            <p:cNvSpPr txBox="1"/>
            <p:nvPr/>
          </p:nvSpPr>
          <p:spPr>
            <a:xfrm>
              <a:off x="9196239" y="5824487"/>
              <a:ext cx="82443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b="1" dirty="0"/>
                <a:t>Dota 2</a:t>
              </a:r>
            </a:p>
          </p:txBody>
        </p:sp>
      </p:grpSp>
      <p:grpSp>
        <p:nvGrpSpPr>
          <p:cNvPr id="5" name="Group 4">
            <a:extLst>
              <a:ext uri="{FF2B5EF4-FFF2-40B4-BE49-F238E27FC236}">
                <a16:creationId xmlns:a16="http://schemas.microsoft.com/office/drawing/2014/main" id="{03F6B2D6-F765-3A1C-F599-30DFE7ED7084}"/>
              </a:ext>
            </a:extLst>
          </p:cNvPr>
          <p:cNvGrpSpPr/>
          <p:nvPr/>
        </p:nvGrpSpPr>
        <p:grpSpPr>
          <a:xfrm>
            <a:off x="5113538" y="1934150"/>
            <a:ext cx="2255534" cy="4050081"/>
            <a:chOff x="5113538" y="1934150"/>
            <a:chExt cx="2255534" cy="4050081"/>
          </a:xfrm>
        </p:grpSpPr>
        <p:pic>
          <p:nvPicPr>
            <p:cNvPr id="37" name="Picture 36">
              <a:extLst>
                <a:ext uri="{FF2B5EF4-FFF2-40B4-BE49-F238E27FC236}">
                  <a16:creationId xmlns:a16="http://schemas.microsoft.com/office/drawing/2014/main" id="{095AF56F-BB19-DEC3-A747-03B87816B571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210025" y="1934150"/>
              <a:ext cx="1953639" cy="1465230"/>
            </a:xfrm>
            <a:prstGeom prst="rect">
              <a:avLst/>
            </a:prstGeom>
          </p:spPr>
        </p:pic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BABCD329-F7B2-702E-FDF8-C10578664B02}"/>
                </a:ext>
              </a:extLst>
            </p:cNvPr>
            <p:cNvSpPr txBox="1"/>
            <p:nvPr/>
          </p:nvSpPr>
          <p:spPr>
            <a:xfrm>
              <a:off x="5113538" y="3500413"/>
              <a:ext cx="214661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b="1" dirty="0"/>
                <a:t>Malware Clustering</a:t>
              </a:r>
            </a:p>
          </p:txBody>
        </p:sp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2967958C-7852-2110-C22A-358A1E30FECD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603616" y="4084372"/>
              <a:ext cx="1384300" cy="1460500"/>
            </a:xfrm>
            <a:prstGeom prst="rect">
              <a:avLst/>
            </a:prstGeom>
          </p:spPr>
        </p:pic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BBC3423D-CE60-7F4A-F276-8DC79EF20693}"/>
                </a:ext>
              </a:extLst>
            </p:cNvPr>
            <p:cNvSpPr txBox="1"/>
            <p:nvPr/>
          </p:nvSpPr>
          <p:spPr>
            <a:xfrm>
              <a:off x="5222460" y="5614899"/>
              <a:ext cx="214661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b="1" dirty="0"/>
                <a:t>Book Clustering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5721691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99000"/>
            <a:lum/>
          </a:blip>
          <a:srcRect/>
          <a:stretch>
            <a:fillRect t="89000" r="85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38E7DE1-45EE-476A-A474-0F3C264AED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139541"/>
            <a:ext cx="12192000" cy="718459"/>
          </a:xfrm>
          <a:ln w="28575">
            <a:solidFill>
              <a:schemeClr val="accent5">
                <a:lumMod val="50000"/>
              </a:schemeClr>
            </a:solidFill>
          </a:ln>
        </p:spPr>
        <p:txBody>
          <a:bodyPr/>
          <a:lstStyle/>
          <a:p>
            <a:pPr algn="r"/>
            <a:r>
              <a:rPr lang="en-US" b="1" dirty="0">
                <a:solidFill>
                  <a:schemeClr val="tx1"/>
                </a:solidFill>
              </a:rPr>
              <a:t>CCINSYSL</a:t>
            </a:r>
            <a:endParaRPr lang="en-PH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3444037F-B658-D82C-5DCA-53E8AA1493D7}"/>
              </a:ext>
            </a:extLst>
          </p:cNvPr>
          <p:cNvSpPr txBox="1">
            <a:spLocks/>
          </p:cNvSpPr>
          <p:nvPr/>
        </p:nvSpPr>
        <p:spPr>
          <a:xfrm>
            <a:off x="500394" y="1202240"/>
            <a:ext cx="11273589" cy="3596800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en-US" sz="3000" b="1" i="0" dirty="0">
              <a:solidFill>
                <a:srgbClr val="252C33"/>
              </a:solidFill>
              <a:effectLst/>
              <a:latin typeface="Calibri Light (Headings)"/>
            </a:endParaRPr>
          </a:p>
          <a:p>
            <a:pPr algn="l"/>
            <a:endParaRPr lang="en-US" sz="3000" b="1" i="0" dirty="0">
              <a:solidFill>
                <a:srgbClr val="252C33"/>
              </a:solidFill>
              <a:effectLst/>
              <a:latin typeface="Calibri Light (Headings)"/>
            </a:endParaRPr>
          </a:p>
          <a:p>
            <a:pPr algn="l"/>
            <a:endParaRPr lang="en-US" sz="3000" b="1" i="0" dirty="0">
              <a:solidFill>
                <a:srgbClr val="252C33"/>
              </a:solidFill>
              <a:effectLst/>
              <a:latin typeface="Calibri Light (Headings)"/>
            </a:endParaRPr>
          </a:p>
          <a:p>
            <a:pPr algn="l"/>
            <a:endParaRPr lang="en-US" sz="3000" b="1" i="0" dirty="0">
              <a:solidFill>
                <a:srgbClr val="252C33"/>
              </a:solidFill>
              <a:effectLst/>
              <a:latin typeface="Calibri Light (Headings)"/>
            </a:endParaRPr>
          </a:p>
          <a:p>
            <a:pPr marL="457200" indent="-457200" algn="l">
              <a:buFont typeface="Wingdings" pitchFamily="2" charset="2"/>
              <a:buChar char="Ø"/>
            </a:pPr>
            <a:endParaRPr lang="en-US" sz="3000" b="1" dirty="0">
              <a:solidFill>
                <a:schemeClr val="tx1">
                  <a:lumMod val="50000"/>
                  <a:lumOff val="50000"/>
                </a:schemeClr>
              </a:solidFill>
              <a:latin typeface="Calibri Light (Headings)"/>
            </a:endParaRPr>
          </a:p>
          <a:p>
            <a:pPr marL="457200" indent="-457200" algn="l">
              <a:buFont typeface="Wingdings" pitchFamily="2" charset="2"/>
              <a:buChar char="Ø"/>
            </a:pPr>
            <a:r>
              <a:rPr lang="en-US" sz="27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Calibri Light (Headings)"/>
              </a:rPr>
              <a:t>Recap of Machine Learning</a:t>
            </a:r>
          </a:p>
          <a:p>
            <a:pPr algn="l"/>
            <a:endParaRPr lang="en-US" sz="2700" b="1" dirty="0">
              <a:solidFill>
                <a:schemeClr val="tx1">
                  <a:lumMod val="50000"/>
                  <a:lumOff val="50000"/>
                </a:schemeClr>
              </a:solidFill>
              <a:latin typeface="Calibri Light (Headings)"/>
            </a:endParaRPr>
          </a:p>
          <a:p>
            <a:pPr marL="457200" indent="-457200" algn="l">
              <a:buFont typeface="Wingdings" pitchFamily="2" charset="2"/>
              <a:buChar char="Ø"/>
            </a:pPr>
            <a:r>
              <a:rPr lang="en-US" sz="27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Calibri Light (Headings)"/>
              </a:rPr>
              <a:t>Types of Machine Learning</a:t>
            </a:r>
          </a:p>
          <a:p>
            <a:pPr algn="l"/>
            <a:endParaRPr lang="en-US" sz="2700" b="1" dirty="0">
              <a:latin typeface="Calibri Light (Headings)"/>
            </a:endParaRPr>
          </a:p>
          <a:p>
            <a:pPr marL="457200" indent="-457200" algn="l">
              <a:buFont typeface="Wingdings" pitchFamily="2" charset="2"/>
              <a:buChar char="Ø"/>
            </a:pPr>
            <a:r>
              <a:rPr lang="en-US" sz="2700" b="1" dirty="0">
                <a:latin typeface="Calibri Light (Headings)"/>
              </a:rPr>
              <a:t>Data and Dataset</a:t>
            </a:r>
          </a:p>
          <a:p>
            <a:pPr marL="457200" indent="-457200" algn="l">
              <a:buFont typeface="Wingdings" pitchFamily="2" charset="2"/>
              <a:buChar char="Ø"/>
            </a:pPr>
            <a:endParaRPr lang="en-US" sz="2700" b="1" dirty="0">
              <a:solidFill>
                <a:schemeClr val="tx1">
                  <a:lumMod val="50000"/>
                  <a:lumOff val="50000"/>
                </a:schemeClr>
              </a:solidFill>
              <a:latin typeface="Calibri Light (Headings)"/>
            </a:endParaRPr>
          </a:p>
          <a:p>
            <a:pPr marL="457200" indent="-457200" algn="l">
              <a:buFont typeface="Wingdings" pitchFamily="2" charset="2"/>
              <a:buChar char="Ø"/>
            </a:pPr>
            <a:r>
              <a:rPr lang="en-US" sz="27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Calibri Light (Headings)"/>
              </a:rPr>
              <a:t>What is Supervised Learning?</a:t>
            </a:r>
            <a:endParaRPr lang="en-US" sz="2700" b="1" dirty="0">
              <a:latin typeface="Calibri Light (Headings)"/>
            </a:endParaRPr>
          </a:p>
          <a:p>
            <a:pPr marL="457200" indent="-457200" algn="l">
              <a:buFont typeface="Wingdings" pitchFamily="2" charset="2"/>
              <a:buChar char="Ø"/>
            </a:pPr>
            <a:endParaRPr lang="en-US" sz="2700" b="1" dirty="0">
              <a:solidFill>
                <a:schemeClr val="tx1">
                  <a:lumMod val="50000"/>
                  <a:lumOff val="50000"/>
                </a:schemeClr>
              </a:solidFill>
              <a:latin typeface="Calibri Light (Headings)"/>
            </a:endParaRPr>
          </a:p>
        </p:txBody>
      </p:sp>
    </p:spTree>
    <p:extLst>
      <p:ext uri="{BB962C8B-B14F-4D97-AF65-F5344CB8AC3E}">
        <p14:creationId xmlns:p14="http://schemas.microsoft.com/office/powerpoint/2010/main" val="50981302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99000"/>
            <a:lum/>
          </a:blip>
          <a:srcRect/>
          <a:stretch>
            <a:fillRect t="89000" r="85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3DCE86-C2BA-4713-9E7A-73589E8D6C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497150"/>
            <a:ext cx="9144000" cy="718459"/>
          </a:xfrm>
        </p:spPr>
        <p:txBody>
          <a:bodyPr>
            <a:noAutofit/>
          </a:bodyPr>
          <a:lstStyle/>
          <a:p>
            <a:r>
              <a:rPr lang="en-PH" sz="5000" b="1" dirty="0"/>
              <a:t>What is Data?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38E7DE1-45EE-476A-A474-0F3C264AED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139541"/>
            <a:ext cx="12192000" cy="718459"/>
          </a:xfrm>
          <a:ln w="28575">
            <a:solidFill>
              <a:schemeClr val="accent5">
                <a:lumMod val="50000"/>
              </a:schemeClr>
            </a:solidFill>
          </a:ln>
        </p:spPr>
        <p:txBody>
          <a:bodyPr/>
          <a:lstStyle/>
          <a:p>
            <a:pPr algn="r"/>
            <a:r>
              <a:rPr lang="en-US" b="1" dirty="0">
                <a:solidFill>
                  <a:schemeClr val="tx1"/>
                </a:solidFill>
              </a:rPr>
              <a:t>CCINSYSL</a:t>
            </a:r>
            <a:endParaRPr lang="en-PH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026C1836-C3EF-03CB-EAB0-71C5195CD6D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22119" y="3723297"/>
            <a:ext cx="1668130" cy="2009639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DA683481-1505-CD62-02E0-14178C4300A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41945" y="2238513"/>
            <a:ext cx="1536254" cy="1787071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E7F4910C-A58C-E409-61CF-4ACF91B13B82}"/>
              </a:ext>
            </a:extLst>
          </p:cNvPr>
          <p:cNvSpPr txBox="1"/>
          <p:nvPr/>
        </p:nvSpPr>
        <p:spPr>
          <a:xfrm>
            <a:off x="789662" y="4611766"/>
            <a:ext cx="5306338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000" b="1" dirty="0">
                <a:latin typeface="Edwardian Script ITC" panose="030303020407070D0804" pitchFamily="66" charset="77"/>
                <a:ea typeface="Brush Script MT" panose="03060802040406070304" pitchFamily="66" charset="-122"/>
                <a:cs typeface="Brush Script MT" panose="03060802040406070304" pitchFamily="66" charset="-122"/>
              </a:rPr>
              <a:t>Machine Learning is fun!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8C4DA1FF-371E-1AAA-67EC-5843FBD5F88C}"/>
              </a:ext>
            </a:extLst>
          </p:cNvPr>
          <p:cNvSpPr txBox="1"/>
          <p:nvPr/>
        </p:nvSpPr>
        <p:spPr>
          <a:xfrm>
            <a:off x="789662" y="1384460"/>
            <a:ext cx="9878338" cy="267765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PH" sz="2400" b="1" i="0" u="none" strike="noStrike" dirty="0">
                <a:solidFill>
                  <a:srgbClr val="171717"/>
                </a:solidFill>
                <a:effectLst/>
                <a:latin typeface="Merriweather Web"/>
              </a:rPr>
              <a:t>Data</a:t>
            </a:r>
            <a:r>
              <a:rPr lang="en-PH" sz="2400" b="0" i="0" u="none" strike="noStrike" dirty="0">
                <a:solidFill>
                  <a:srgbClr val="171717"/>
                </a:solidFill>
                <a:effectLst/>
                <a:latin typeface="Merriweather Web"/>
              </a:rPr>
              <a:t> </a:t>
            </a:r>
            <a:r>
              <a:rPr lang="en-PH" sz="2400" dirty="0">
                <a:solidFill>
                  <a:srgbClr val="171717"/>
                </a:solidFill>
                <a:latin typeface="Merriweather Web"/>
              </a:rPr>
              <a:t>is any relevant information </a:t>
            </a:r>
            <a:r>
              <a:rPr lang="en-PH" sz="2400" b="0" i="0" u="none" strike="noStrike" dirty="0">
                <a:solidFill>
                  <a:srgbClr val="171717"/>
                </a:solidFill>
                <a:effectLst/>
                <a:latin typeface="Merriweather Web"/>
              </a:rPr>
              <a:t>represented as </a:t>
            </a:r>
            <a:r>
              <a:rPr lang="en-PH" sz="2400" b="1" i="0" u="none" strike="noStrike" dirty="0">
                <a:solidFill>
                  <a:srgbClr val="171717"/>
                </a:solidFill>
                <a:effectLst/>
                <a:latin typeface="Merriweather Web"/>
              </a:rPr>
              <a:t>text</a:t>
            </a:r>
            <a:r>
              <a:rPr lang="en-PH" sz="2400" b="0" i="0" u="none" strike="noStrike" dirty="0">
                <a:solidFill>
                  <a:srgbClr val="171717"/>
                </a:solidFill>
                <a:effectLst/>
                <a:latin typeface="Merriweather Web"/>
              </a:rPr>
              <a:t>, </a:t>
            </a:r>
            <a:r>
              <a:rPr lang="en-PH" sz="2400" b="1" i="0" u="none" strike="noStrike" dirty="0">
                <a:solidFill>
                  <a:srgbClr val="171717"/>
                </a:solidFill>
                <a:effectLst/>
                <a:latin typeface="Merriweather Web"/>
              </a:rPr>
              <a:t>numbers</a:t>
            </a:r>
            <a:r>
              <a:rPr lang="en-PH" sz="2400" b="0" i="0" u="none" strike="noStrike" dirty="0">
                <a:solidFill>
                  <a:srgbClr val="171717"/>
                </a:solidFill>
                <a:effectLst/>
                <a:latin typeface="Merriweather Web"/>
              </a:rPr>
              <a:t>, or </a:t>
            </a:r>
            <a:r>
              <a:rPr lang="en-PH" sz="2400" b="1" i="0" u="none" strike="noStrike" dirty="0">
                <a:solidFill>
                  <a:srgbClr val="171717"/>
                </a:solidFill>
                <a:effectLst/>
                <a:latin typeface="Merriweather Web"/>
              </a:rPr>
              <a:t>images</a:t>
            </a:r>
            <a:r>
              <a:rPr lang="en-PH" sz="2400" b="0" i="0" u="none" strike="noStrike" dirty="0">
                <a:solidFill>
                  <a:srgbClr val="171717"/>
                </a:solidFill>
                <a:effectLst/>
                <a:latin typeface="Merriweather Web"/>
              </a:rPr>
              <a:t>.</a:t>
            </a:r>
          </a:p>
          <a:p>
            <a:pPr algn="l"/>
            <a:endParaRPr lang="en-PH" sz="2400" dirty="0">
              <a:solidFill>
                <a:srgbClr val="171717"/>
              </a:solidFill>
              <a:latin typeface="Merriweather Web"/>
            </a:endParaRPr>
          </a:p>
          <a:p>
            <a:pPr algn="l"/>
            <a:r>
              <a:rPr lang="en-PH" sz="2400" b="1" dirty="0">
                <a:solidFill>
                  <a:srgbClr val="171717"/>
                </a:solidFill>
                <a:latin typeface="Merriweather Web"/>
              </a:rPr>
              <a:t>Examples: </a:t>
            </a:r>
          </a:p>
          <a:p>
            <a:pPr algn="l"/>
            <a:r>
              <a:rPr lang="en-PH" sz="2400" dirty="0">
                <a:solidFill>
                  <a:srgbClr val="171717"/>
                </a:solidFill>
                <a:latin typeface="Merriweather Web"/>
              </a:rPr>
              <a:t>- User information (age, gender etc.)</a:t>
            </a:r>
          </a:p>
          <a:p>
            <a:pPr algn="l"/>
            <a:r>
              <a:rPr lang="en-PH" sz="2400" dirty="0">
                <a:solidFill>
                  <a:srgbClr val="171717"/>
                </a:solidFill>
                <a:latin typeface="Merriweather Web"/>
              </a:rPr>
              <a:t>- Image attributes (measurements,</a:t>
            </a:r>
          </a:p>
          <a:p>
            <a:pPr algn="l"/>
            <a:r>
              <a:rPr lang="en-PH" sz="2400" dirty="0">
                <a:solidFill>
                  <a:srgbClr val="171717"/>
                </a:solidFill>
                <a:latin typeface="Merriweather Web"/>
              </a:rPr>
              <a:t>color etc.)</a:t>
            </a:r>
          </a:p>
          <a:p>
            <a:pPr algn="l"/>
            <a:endParaRPr lang="en-PH" sz="2400" dirty="0">
              <a:solidFill>
                <a:srgbClr val="171717"/>
              </a:solidFill>
              <a:latin typeface="Merriweather Web"/>
            </a:endParaRPr>
          </a:p>
        </p:txBody>
      </p:sp>
    </p:spTree>
    <p:extLst>
      <p:ext uri="{BB962C8B-B14F-4D97-AF65-F5344CB8AC3E}">
        <p14:creationId xmlns:p14="http://schemas.microsoft.com/office/powerpoint/2010/main" val="19683540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/>
    </p:bld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188BDCA587B344BBA6CB1A93FAE6998" ma:contentTypeVersion="2" ma:contentTypeDescription="Create a new document." ma:contentTypeScope="" ma:versionID="7a8e4b6720badb2566a0cfeddfaf2856">
  <xsd:schema xmlns:xsd="http://www.w3.org/2001/XMLSchema" xmlns:xs="http://www.w3.org/2001/XMLSchema" xmlns:p="http://schemas.microsoft.com/office/2006/metadata/properties" xmlns:ns2="ba111d12-426d-4af0-bcb6-460e36974645" targetNamespace="http://schemas.microsoft.com/office/2006/metadata/properties" ma:root="true" ma:fieldsID="989b05398519136c88ba0a8d54e3c3da" ns2:_="">
    <xsd:import namespace="ba111d12-426d-4af0-bcb6-460e36974645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a111d12-426d-4af0-bcb6-460e3697464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6C1A3F1B-CE3A-47AB-9F84-47E786467973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7ACF14CA-9E7F-410C-99DF-E0FAFDE78C11}">
  <ds:schemaRefs>
    <ds:schemaRef ds:uri="http://schemas.microsoft.com/office/2006/metadata/properties"/>
    <ds:schemaRef ds:uri="http://schemas.microsoft.com/office/infopath/2007/PartnerControls"/>
  </ds:schemaRefs>
</ds:datastoreItem>
</file>

<file path=customXml/itemProps3.xml><?xml version="1.0" encoding="utf-8"?>
<ds:datastoreItem xmlns:ds="http://schemas.openxmlformats.org/officeDocument/2006/customXml" ds:itemID="{D622FF19-6ECD-4B79-A412-9430824D2BB6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ba111d12-426d-4af0-bcb6-460e36974645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2005</TotalTime>
  <Words>1403</Words>
  <Application>Microsoft Macintosh PowerPoint</Application>
  <PresentationFormat>Widescreen</PresentationFormat>
  <Paragraphs>408</Paragraphs>
  <Slides>24</Slides>
  <Notes>24</Notes>
  <HiddenSlides>1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33" baseType="lpstr">
      <vt:lpstr>Arial</vt:lpstr>
      <vt:lpstr>Calibri</vt:lpstr>
      <vt:lpstr>Calibri Light</vt:lpstr>
      <vt:lpstr>Calibri Light (Headings)</vt:lpstr>
      <vt:lpstr>Charter</vt:lpstr>
      <vt:lpstr>Edwardian Script ITC</vt:lpstr>
      <vt:lpstr>Merriweather Web</vt:lpstr>
      <vt:lpstr>Wingdings</vt:lpstr>
      <vt:lpstr>Office Theme</vt:lpstr>
      <vt:lpstr>Supervised Learning</vt:lpstr>
      <vt:lpstr>Outline</vt:lpstr>
      <vt:lpstr>Recap of Last Lesson</vt:lpstr>
      <vt:lpstr>PowerPoint Presentation</vt:lpstr>
      <vt:lpstr>Types of Machine Learning</vt:lpstr>
      <vt:lpstr>Definitions</vt:lpstr>
      <vt:lpstr>Applications</vt:lpstr>
      <vt:lpstr>PowerPoint Presentation</vt:lpstr>
      <vt:lpstr>What is Data?</vt:lpstr>
      <vt:lpstr>What is a Dataset?</vt:lpstr>
      <vt:lpstr>Human Features Dataset</vt:lpstr>
      <vt:lpstr>Iris Dataset</vt:lpstr>
      <vt:lpstr>Iris Dataset</vt:lpstr>
      <vt:lpstr>PowerPoint Presentation</vt:lpstr>
      <vt:lpstr>What is Supervised Learning?</vt:lpstr>
      <vt:lpstr>What is Supervised Learning?</vt:lpstr>
      <vt:lpstr>Labeled Data</vt:lpstr>
      <vt:lpstr>Labeled Data</vt:lpstr>
      <vt:lpstr>Training</vt:lpstr>
      <vt:lpstr>Test</vt:lpstr>
      <vt:lpstr>Tasks in Supervised Learning</vt:lpstr>
      <vt:lpstr>Tasks in Supervised Learning</vt:lpstr>
      <vt:lpstr>Supervised Learning Algorithms</vt:lpstr>
      <vt:lpstr>Algorithms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SLY Ponio</dc:creator>
  <cp:lastModifiedBy>Ponio, Elizer Jr</cp:lastModifiedBy>
  <cp:revision>276</cp:revision>
  <dcterms:created xsi:type="dcterms:W3CDTF">2022-05-11T03:47:05Z</dcterms:created>
  <dcterms:modified xsi:type="dcterms:W3CDTF">2023-08-30T11:48:28Z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0x0101007188BDCA587B344BBA6CB1A93FAE6998</vt:lpwstr>
  </property>
</Properties>
</file>

<file path=docProps/thumbnail.jpeg>
</file>